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6"/>
  </p:notesMasterIdLst>
  <p:sldIdLst>
    <p:sldId id="256" r:id="rId2"/>
    <p:sldId id="313" r:id="rId3"/>
    <p:sldId id="264" r:id="rId4"/>
    <p:sldId id="259" r:id="rId5"/>
    <p:sldId id="270" r:id="rId6"/>
    <p:sldId id="320" r:id="rId7"/>
    <p:sldId id="321" r:id="rId8"/>
    <p:sldId id="287" r:id="rId9"/>
    <p:sldId id="322" r:id="rId10"/>
    <p:sldId id="289" r:id="rId11"/>
    <p:sldId id="323" r:id="rId12"/>
    <p:sldId id="314" r:id="rId13"/>
    <p:sldId id="258" r:id="rId14"/>
    <p:sldId id="325" r:id="rId15"/>
    <p:sldId id="315" r:id="rId16"/>
    <p:sldId id="327" r:id="rId17"/>
    <p:sldId id="316" r:id="rId18"/>
    <p:sldId id="335" r:id="rId19"/>
    <p:sldId id="317" r:id="rId20"/>
    <p:sldId id="329" r:id="rId21"/>
    <p:sldId id="332" r:id="rId22"/>
    <p:sldId id="333" r:id="rId23"/>
    <p:sldId id="334" r:id="rId24"/>
    <p:sldId id="341" r:id="rId25"/>
    <p:sldId id="336" r:id="rId26"/>
    <p:sldId id="337" r:id="rId27"/>
    <p:sldId id="339" r:id="rId28"/>
    <p:sldId id="318" r:id="rId29"/>
    <p:sldId id="340" r:id="rId30"/>
    <p:sldId id="342" r:id="rId31"/>
    <p:sldId id="343" r:id="rId32"/>
    <p:sldId id="319" r:id="rId33"/>
    <p:sldId id="338" r:id="rId34"/>
    <p:sldId id="328" r:id="rId35"/>
  </p:sldIdLst>
  <p:sldSz cx="9144000" cy="5143500" type="screen16x9"/>
  <p:notesSz cx="6858000" cy="9144000"/>
  <p:embeddedFontLst>
    <p:embeddedFont>
      <p:font typeface="Oswald" panose="020B0604020202020204" charset="0"/>
      <p:regular r:id="rId37"/>
      <p:bold r:id="rId38"/>
    </p:embeddedFont>
    <p:embeddedFont>
      <p:font typeface="Raleway" panose="020B060402020202020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29C036-987A-4645-92DF-486E58677025}">
  <a:tblStyle styleId="{7E29C036-987A-4645-92DF-486E58677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2" autoAdjust="0"/>
    <p:restoredTop sz="51852" autoAdjust="0"/>
  </p:normalViewPr>
  <p:slideViewPr>
    <p:cSldViewPr snapToGrid="0">
      <p:cViewPr varScale="1">
        <p:scale>
          <a:sx n="62" d="100"/>
          <a:sy n="62" d="100"/>
        </p:scale>
        <p:origin x="220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7819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8656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893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990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4572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22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369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06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551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3191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6632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6401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6456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886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860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0929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854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9145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478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6320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514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715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8c1997cbfd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8c1997cbfd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6922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293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669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2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9"/>
          <p:cNvSpPr txBox="1">
            <a:spLocks noGrp="1"/>
          </p:cNvSpPr>
          <p:nvPr>
            <p:ph type="subTitle" idx="1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title" idx="2" hasCustomPrompt="1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>
            <a:spLocks noGrp="1"/>
          </p:cNvSpPr>
          <p:nvPr>
            <p:ph type="subTitle" idx="3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9"/>
          <p:cNvSpPr txBox="1">
            <a:spLocks noGrp="1"/>
          </p:cNvSpPr>
          <p:nvPr>
            <p:ph type="subTitle" idx="4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9"/>
          <p:cNvSpPr txBox="1">
            <a:spLocks noGrp="1"/>
          </p:cNvSpPr>
          <p:nvPr>
            <p:ph type="title" idx="5" hasCustomPrompt="1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>
            <a:spLocks noGrp="1"/>
          </p:cNvSpPr>
          <p:nvPr>
            <p:ph type="subTitle" idx="6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9"/>
          <p:cNvSpPr txBox="1">
            <a:spLocks noGrp="1"/>
          </p:cNvSpPr>
          <p:nvPr>
            <p:ph type="subTitle" idx="7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9"/>
          <p:cNvSpPr txBox="1">
            <a:spLocks noGrp="1"/>
          </p:cNvSpPr>
          <p:nvPr>
            <p:ph type="title" idx="8" hasCustomPrompt="1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>
            <a:spLocks noGrp="1"/>
          </p:cNvSpPr>
          <p:nvPr>
            <p:ph type="subTitle" idx="9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5" r:id="rId5"/>
    <p:sldLayoutId id="2147483666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2" name="Google Shape;522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9" name="Google Shape;529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8" name="Google Shape;538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1" name="Google Shape;541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4" name="Google Shape;544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6" name="Google Shape;546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" name="Google Shape;547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9" name="Google Shape;549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0" name="Google Shape;550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1" name="Google Shape;551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5" name="Google Shape;555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7" name="Google Shape;557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0" name="Google Shape;560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3" name="Google Shape;563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4" name="Google Shape;564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5" name="Google Shape;565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7" name="Google Shape;567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8" name="Google Shape;568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9" name="Google Shape;569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2" name="Google Shape;572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5" name="Google Shape;575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576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7" name="Google Shape;577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0" name="Google Shape;580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1" name="Google Shape;581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5" name="Google Shape;585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6" name="Google Shape;586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7" name="Google Shape;587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1" name="Google Shape;591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" name="Google Shape;592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4" name="Google Shape;594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9" name="Google Shape;599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1" name="Google Shape;601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3" name="Google Shape;603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4" name="Google Shape;604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5" name="Google Shape;605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7" name="Google Shape;607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8" name="Google Shape;608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9" name="Google Shape;609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1" name="Google Shape;611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2" name="Google Shape;612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3" name="Google Shape;613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4" name="Google Shape;614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6" name="Google Shape;616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7" name="Google Shape;617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9" name="Google Shape;619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0" name="Google Shape;620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1" name="Google Shape;621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5" name="Google Shape;625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" name="Google Shape;626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9" name="Google Shape;629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0" name="Google Shape;630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1" name="Google Shape;631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" name="Google Shape;632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3" name="Google Shape;633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4" name="Google Shape;634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6" name="Google Shape;636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7" name="Google Shape;637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9" name="Google Shape;639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0" name="Google Shape;640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1" name="Google Shape;641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3" name="Google Shape;643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5" name="Google Shape;645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6" name="Google Shape;646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7" name="Google Shape;647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8" name="Google Shape;648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0" name="Google Shape;650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7" name="Google Shape;657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9" name="Google Shape;659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0" name="Google Shape;660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1" name="Google Shape;661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3" name="Google Shape;663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6" name="Google Shape;666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7" name="Google Shape;667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4" name="Google Shape;674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5" name="Google Shape;675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7" name="Google Shape;677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0" name="Google Shape;680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1" name="Google Shape;681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2" name="Google Shape;682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3" name="Google Shape;683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4" name="Google Shape;684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5" name="Google Shape;685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7" name="Google Shape;687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8" name="Google Shape;688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0" name="Google Shape;690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2" name="Google Shape;692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3" name="Google Shape;693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4" name="Google Shape;694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5" name="Google Shape;695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6" name="Google Shape;696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512;p27">
            <a:extLst>
              <a:ext uri="{FF2B5EF4-FFF2-40B4-BE49-F238E27FC236}">
                <a16:creationId xmlns:a16="http://schemas.microsoft.com/office/drawing/2014/main" id="{069D14D3-0AB8-4574-8DC7-F197E8ACB5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2523" y="724748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PROJET:</a:t>
            </a:r>
            <a:br>
              <a:rPr lang="fr-FR" dirty="0"/>
            </a:br>
            <a:r>
              <a:rPr lang="fr-FR" dirty="0"/>
              <a:t>ESPRIT PFE</a:t>
            </a:r>
            <a:endParaRPr dirty="0"/>
          </a:p>
        </p:txBody>
      </p:sp>
      <p:sp>
        <p:nvSpPr>
          <p:cNvPr id="192" name="Google Shape;513;p27">
            <a:extLst>
              <a:ext uri="{FF2B5EF4-FFF2-40B4-BE49-F238E27FC236}">
                <a16:creationId xmlns:a16="http://schemas.microsoft.com/office/drawing/2014/main" id="{2CC13B6E-FE77-42A6-BBED-BA737465AC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4656" y="3272722"/>
            <a:ext cx="2387267" cy="1618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Réalisée par :</a:t>
            </a:r>
          </a:p>
          <a:p>
            <a:pPr marL="0" lvl="0" indent="0"/>
            <a:r>
              <a:rPr lang="fr-FR" sz="1400" dirty="0"/>
              <a:t>Oueslati Islem</a:t>
            </a:r>
          </a:p>
          <a:p>
            <a:pPr marL="0" lvl="0" indent="0"/>
            <a:r>
              <a:rPr lang="fr-FR" sz="1400" dirty="0"/>
              <a:t>Ben Mabrouk Dhia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Saidi Selim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Labidi Jihene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Khefifi Ramzi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Harbaoui Dhafer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B71687B-408C-439D-8406-B93BC455B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6636143" y="40428"/>
            <a:ext cx="2368017" cy="606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0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04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520" name="Google Shape;1520;p60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6"/>
                </a:solidFill>
              </a:rPr>
              <a:t>Solution proposée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C902B35-5BE9-45F5-88F9-59F0BAC4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00" y="1126067"/>
            <a:ext cx="2637894" cy="2600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6558388" y="32204"/>
            <a:ext cx="2368017" cy="572700"/>
          </a:xfrm>
          <a:prstGeom prst="rect">
            <a:avLst/>
          </a:prstGeom>
        </p:spPr>
      </p:pic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11</a:t>
            </a:r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AA7C8-D8E9-4510-83BB-FE91A6F6D208}"/>
              </a:ext>
            </a:extLst>
          </p:cNvPr>
          <p:cNvSpPr/>
          <p:nvPr/>
        </p:nvSpPr>
        <p:spPr>
          <a:xfrm>
            <a:off x="2132254" y="3010336"/>
            <a:ext cx="48794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Numérisation du processus PFE,</a:t>
            </a:r>
          </a:p>
          <a:p>
            <a:pPr algn="just">
              <a:buClr>
                <a:schemeClr val="bg1"/>
              </a:buClr>
            </a:pPr>
            <a:endParaRPr lang="fr-FR" sz="2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Création d’une plateforme utilisée par plusieurs acteurs des universités et entreprises.</a:t>
            </a:r>
          </a:p>
          <a:p>
            <a:pPr marL="342900" indent="-342900" algn="just">
              <a:buFontTx/>
              <a:buChar char="-"/>
            </a:pPr>
            <a:endParaRPr lang="fr-FR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E77565-4186-4AF9-A132-5F52994DE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5176" y1="41007" x2="15176" y2="41007"/>
                        <a14:foregroundMark x1="33706" y1="46043" x2="33706" y2="46043"/>
                        <a14:foregroundMark x1="33706" y1="60192" x2="33706" y2="60192"/>
                        <a14:foregroundMark x1="21725" y1="66906" x2="31789" y2="66906"/>
                        <a14:foregroundMark x1="31789" y1="66906" x2="49042" y2="60911"/>
                        <a14:foregroundMark x1="49042" y1="60911" x2="51597" y2="47002"/>
                        <a14:foregroundMark x1="51597" y1="47002" x2="46645" y2="36691"/>
                        <a14:foregroundMark x1="46645" y1="36691" x2="26358" y2="40767"/>
                        <a14:foregroundMark x1="26358" y1="40767" x2="23163" y2="53957"/>
                        <a14:foregroundMark x1="23163" y1="53957" x2="23163" y2="62590"/>
                        <a14:foregroundMark x1="30192" y1="59233" x2="42173" y2="43885"/>
                        <a14:foregroundMark x1="39936" y1="49161" x2="32907" y2="59712"/>
                        <a14:foregroundMark x1="32907" y1="59712" x2="40735" y2="42206"/>
                        <a14:foregroundMark x1="45367" y1="44365" x2="39617" y2="59233"/>
                        <a14:foregroundMark x1="39617" y1="59233" x2="33387" y2="64029"/>
                        <a14:foregroundMark x1="22524" y1="49880" x2="21725" y2="36691"/>
                        <a14:foregroundMark x1="21086" y1="43885" x2="21086" y2="43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76" y="-146979"/>
            <a:ext cx="4798777" cy="31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8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5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26" name="Google Shape;826;p35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Spécifications fonctionnelles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E89EB1CD-09FD-4536-9269-77BC41275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265141" y="158961"/>
            <a:ext cx="2368017" cy="606580"/>
          </a:xfrm>
          <a:prstGeom prst="rect">
            <a:avLst/>
          </a:prstGeom>
        </p:spPr>
      </p:pic>
      <p:grpSp>
        <p:nvGrpSpPr>
          <p:cNvPr id="38" name="Group 3">
            <a:extLst>
              <a:ext uri="{FF2B5EF4-FFF2-40B4-BE49-F238E27FC236}">
                <a16:creationId xmlns:a16="http://schemas.microsoft.com/office/drawing/2014/main" id="{82237A96-0F7E-4C83-8A13-628A62EE36C9}"/>
              </a:ext>
            </a:extLst>
          </p:cNvPr>
          <p:cNvGrpSpPr>
            <a:grpSpLocks noChangeAspect="1"/>
          </p:cNvGrpSpPr>
          <p:nvPr/>
        </p:nvGrpSpPr>
        <p:grpSpPr>
          <a:xfrm>
            <a:off x="5222300" y="765541"/>
            <a:ext cx="3385305" cy="3064803"/>
            <a:chOff x="0" y="0"/>
            <a:chExt cx="5580380" cy="5052060"/>
          </a:xfrm>
        </p:grpSpPr>
        <p:sp>
          <p:nvSpPr>
            <p:cNvPr id="39" name="Freeform 4">
              <a:extLst>
                <a:ext uri="{FF2B5EF4-FFF2-40B4-BE49-F238E27FC236}">
                  <a16:creationId xmlns:a16="http://schemas.microsoft.com/office/drawing/2014/main" id="{55076E38-0AE0-4865-8823-70C3CE3E24C0}"/>
                </a:ext>
              </a:extLst>
            </p:cNvPr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12" t="-5232" r="9" b="-5228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48827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"/>
          <p:cNvSpPr txBox="1">
            <a:spLocks noGrp="1"/>
          </p:cNvSpPr>
          <p:nvPr>
            <p:ph type="title"/>
          </p:nvPr>
        </p:nvSpPr>
        <p:spPr>
          <a:xfrm>
            <a:off x="459955" y="1951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Besoins fonctionnels</a:t>
            </a:r>
            <a:endParaRPr dirty="0"/>
          </a:p>
        </p:txBody>
      </p:sp>
      <p:sp>
        <p:nvSpPr>
          <p:cNvPr id="709" name="Google Shape;709;p29"/>
          <p:cNvSpPr txBox="1">
            <a:spLocks noGrp="1"/>
          </p:cNvSpPr>
          <p:nvPr>
            <p:ph type="subTitle" idx="1"/>
          </p:nvPr>
        </p:nvSpPr>
        <p:spPr>
          <a:xfrm>
            <a:off x="498396" y="1495569"/>
            <a:ext cx="2825216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Gestion d’utilisateur</a:t>
            </a:r>
            <a:endParaRPr sz="2400" dirty="0"/>
          </a:p>
        </p:txBody>
      </p:sp>
      <p:sp>
        <p:nvSpPr>
          <p:cNvPr id="712" name="Google Shape;712;p29"/>
          <p:cNvSpPr txBox="1">
            <a:spLocks noGrp="1"/>
          </p:cNvSpPr>
          <p:nvPr>
            <p:ph type="subTitle" idx="4"/>
          </p:nvPr>
        </p:nvSpPr>
        <p:spPr>
          <a:xfrm>
            <a:off x="6148645" y="1495569"/>
            <a:ext cx="282485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Authentification</a:t>
            </a:r>
            <a:endParaRPr sz="2400" dirty="0"/>
          </a:p>
        </p:txBody>
      </p:sp>
      <p:sp>
        <p:nvSpPr>
          <p:cNvPr id="715" name="Google Shape;715;p29"/>
          <p:cNvSpPr txBox="1">
            <a:spLocks noGrp="1"/>
          </p:cNvSpPr>
          <p:nvPr>
            <p:ph type="subTitle" idx="7"/>
          </p:nvPr>
        </p:nvSpPr>
        <p:spPr>
          <a:xfrm>
            <a:off x="3323795" y="1590347"/>
            <a:ext cx="282485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Gestion de suivi et évaluation</a:t>
            </a:r>
            <a:endParaRPr sz="2400" dirty="0"/>
          </a:p>
        </p:txBody>
      </p:sp>
      <p:sp>
        <p:nvSpPr>
          <p:cNvPr id="718" name="Google Shape;718;p29"/>
          <p:cNvSpPr txBox="1">
            <a:spLocks noGrp="1"/>
          </p:cNvSpPr>
          <p:nvPr>
            <p:ph type="subTitle" idx="13"/>
          </p:nvPr>
        </p:nvSpPr>
        <p:spPr>
          <a:xfrm>
            <a:off x="1746784" y="2929835"/>
            <a:ext cx="2825216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Gestion de planification</a:t>
            </a:r>
            <a:endParaRPr sz="2400" dirty="0"/>
          </a:p>
        </p:txBody>
      </p:sp>
      <p:sp>
        <p:nvSpPr>
          <p:cNvPr id="35" name="Google Shape;721;p29">
            <a:extLst>
              <a:ext uri="{FF2B5EF4-FFF2-40B4-BE49-F238E27FC236}">
                <a16:creationId xmlns:a16="http://schemas.microsoft.com/office/drawing/2014/main" id="{1A5AD95A-D47B-495C-9BD0-3020D6553AEC}"/>
              </a:ext>
            </a:extLst>
          </p:cNvPr>
          <p:cNvSpPr txBox="1">
            <a:spLocks/>
          </p:cNvSpPr>
          <p:nvPr/>
        </p:nvSpPr>
        <p:spPr>
          <a:xfrm>
            <a:off x="4921697" y="2868532"/>
            <a:ext cx="2825216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fr-FR" sz="2400" dirty="0"/>
              <a:t>Gestion de Livrables</a:t>
            </a:r>
          </a:p>
        </p:txBody>
      </p:sp>
      <p:sp>
        <p:nvSpPr>
          <p:cNvPr id="19" name="Google Shape;710;p29">
            <a:extLst>
              <a:ext uri="{FF2B5EF4-FFF2-40B4-BE49-F238E27FC236}">
                <a16:creationId xmlns:a16="http://schemas.microsoft.com/office/drawing/2014/main" id="{F147BC04-FB0D-442F-961C-2192DDB2705A}"/>
              </a:ext>
            </a:extLst>
          </p:cNvPr>
          <p:cNvSpPr txBox="1">
            <a:spLocks/>
          </p:cNvSpPr>
          <p:nvPr/>
        </p:nvSpPr>
        <p:spPr>
          <a:xfrm>
            <a:off x="788891" y="4753801"/>
            <a:ext cx="1241371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2000" dirty="0"/>
              <a:t>13</a:t>
            </a:r>
            <a:endParaRPr lang="en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6558388" y="32204"/>
            <a:ext cx="2368017" cy="572700"/>
          </a:xfrm>
          <a:prstGeom prst="rect">
            <a:avLst/>
          </a:prstGeom>
        </p:spPr>
      </p:pic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14</a:t>
            </a:r>
            <a:endParaRPr lang="en" dirty="0"/>
          </a:p>
        </p:txBody>
      </p:sp>
      <p:sp>
        <p:nvSpPr>
          <p:cNvPr id="95" name="Google Shape;916;p39">
            <a:extLst>
              <a:ext uri="{FF2B5EF4-FFF2-40B4-BE49-F238E27FC236}">
                <a16:creationId xmlns:a16="http://schemas.microsoft.com/office/drawing/2014/main" id="{3BEEB5B0-4578-4290-BC30-1A858BF20F93}"/>
              </a:ext>
            </a:extLst>
          </p:cNvPr>
          <p:cNvSpPr txBox="1">
            <a:spLocks/>
          </p:cNvSpPr>
          <p:nvPr/>
        </p:nvSpPr>
        <p:spPr>
          <a:xfrm>
            <a:off x="1029933" y="1729547"/>
            <a:ext cx="3756092" cy="265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FFFFFF"/>
                </a:solidFill>
              </a:rPr>
              <a:t>Maintenabilité </a:t>
            </a:r>
          </a:p>
          <a:p>
            <a:pPr marL="342900" indent="-342900" algn="l">
              <a:buSzPts val="1100"/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FFFFFF"/>
              </a:solidFill>
            </a:endParaRPr>
          </a:p>
          <a:p>
            <a:pPr marL="342900" indent="-342900" algn="l"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FFFFFF"/>
                </a:solidFill>
              </a:rPr>
              <a:t>Performance</a:t>
            </a:r>
          </a:p>
          <a:p>
            <a:pPr algn="l">
              <a:buSzPts val="1100"/>
            </a:pPr>
            <a:endParaRPr lang="fr-FR" sz="1600" dirty="0">
              <a:solidFill>
                <a:srgbClr val="FFFFFF"/>
              </a:solidFill>
            </a:endParaRPr>
          </a:p>
          <a:p>
            <a:pPr marL="342900" indent="-342900" algn="l"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FFFFFF"/>
                </a:solidFill>
              </a:rPr>
              <a:t>Ergonomie</a:t>
            </a:r>
          </a:p>
          <a:p>
            <a:pPr algn="l">
              <a:buSzPts val="1100"/>
            </a:pPr>
            <a:r>
              <a:rPr lang="fr-FR" sz="1600" dirty="0">
                <a:solidFill>
                  <a:srgbClr val="FFFFFF"/>
                </a:solidFill>
              </a:rPr>
              <a:t> </a:t>
            </a:r>
          </a:p>
          <a:p>
            <a:pPr marL="342900" indent="-342900" algn="l"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FFFFFF"/>
                </a:solidFill>
              </a:rPr>
              <a:t>Portabilité </a:t>
            </a:r>
          </a:p>
          <a:p>
            <a:pPr marL="342900" indent="-342900" algn="l">
              <a:buSzPts val="1100"/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FFFFFF"/>
              </a:solidFill>
            </a:endParaRPr>
          </a:p>
          <a:p>
            <a:pPr marL="285750" indent="-285750" algn="l">
              <a:buSzPts val="1100"/>
              <a:buFontTx/>
              <a:buChar char="-"/>
            </a:pPr>
            <a:endParaRPr lang="fr-FR" sz="1600" dirty="0"/>
          </a:p>
        </p:txBody>
      </p:sp>
      <p:sp>
        <p:nvSpPr>
          <p:cNvPr id="97" name="Google Shape;809;p34">
            <a:extLst>
              <a:ext uri="{FF2B5EF4-FFF2-40B4-BE49-F238E27FC236}">
                <a16:creationId xmlns:a16="http://schemas.microsoft.com/office/drawing/2014/main" id="{E070B4D9-9D02-4A7B-AB87-FC1C5D86E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BESOINS NON-FONCTIONNELS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45381F-0C81-4C81-996D-37862AE45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7" t="8725" r="4789" b="10459"/>
          <a:stretch/>
        </p:blipFill>
        <p:spPr>
          <a:xfrm>
            <a:off x="5858699" y="1216775"/>
            <a:ext cx="2593571" cy="2377440"/>
          </a:xfrm>
          <a:prstGeom prst="wedgeEllipseCallout">
            <a:avLst>
              <a:gd name="adj1" fmla="val -45192"/>
              <a:gd name="adj2" fmla="val 61101"/>
            </a:avLst>
          </a:prstGeom>
        </p:spPr>
      </p:pic>
    </p:spTree>
    <p:extLst>
      <p:ext uri="{BB962C8B-B14F-4D97-AF65-F5344CB8AC3E}">
        <p14:creationId xmlns:p14="http://schemas.microsoft.com/office/powerpoint/2010/main" val="41142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304669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Diagramme des cas d'utilisation global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473BE977-9B87-457A-BB24-94B72C5F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265141" y="158961"/>
            <a:ext cx="2368017" cy="606580"/>
          </a:xfrm>
          <a:prstGeom prst="rect">
            <a:avLst/>
          </a:prstGeom>
        </p:spPr>
      </p:pic>
      <p:grpSp>
        <p:nvGrpSpPr>
          <p:cNvPr id="56" name="Group 8">
            <a:extLst>
              <a:ext uri="{FF2B5EF4-FFF2-40B4-BE49-F238E27FC236}">
                <a16:creationId xmlns:a16="http://schemas.microsoft.com/office/drawing/2014/main" id="{2387B946-B466-43DD-9B73-479766ECD1DD}"/>
              </a:ext>
            </a:extLst>
          </p:cNvPr>
          <p:cNvGrpSpPr>
            <a:grpSpLocks noChangeAspect="1"/>
          </p:cNvGrpSpPr>
          <p:nvPr/>
        </p:nvGrpSpPr>
        <p:grpSpPr>
          <a:xfrm>
            <a:off x="6153827" y="1549103"/>
            <a:ext cx="2749247" cy="2401574"/>
            <a:chOff x="0" y="0"/>
            <a:chExt cx="5975350" cy="5219700"/>
          </a:xfrm>
        </p:grpSpPr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142CEE32-2264-436A-9774-CA13F6B1F4B3}"/>
                </a:ext>
              </a:extLst>
            </p:cNvPr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108" t="-7118" r="94" b="-7125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10669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16</a:t>
            </a:r>
            <a:endParaRPr lang="en" dirty="0"/>
          </a:p>
        </p:txBody>
      </p:sp>
      <p:pic>
        <p:nvPicPr>
          <p:cNvPr id="11266" name="Picture 2" descr="No description available.">
            <a:extLst>
              <a:ext uri="{FF2B5EF4-FFF2-40B4-BE49-F238E27FC236}">
                <a16:creationId xmlns:a16="http://schemas.microsoft.com/office/drawing/2014/main" id="{1F8B4AA5-AB2E-42CB-8CE3-CE23A8C2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390" y="0"/>
            <a:ext cx="69199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7" t="36125" r="9400" b="43771"/>
          <a:stretch/>
        </p:blipFill>
        <p:spPr>
          <a:xfrm>
            <a:off x="5573686" y="163338"/>
            <a:ext cx="2368017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01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07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451" name="Google Shape;1451;p58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Diagramme de classe d'analyse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EEB04365-B965-4D13-A4A9-6CC534FB6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265141" y="158961"/>
            <a:ext cx="2368017" cy="606580"/>
          </a:xfrm>
          <a:prstGeom prst="rect">
            <a:avLst/>
          </a:prstGeom>
        </p:spPr>
      </p:pic>
      <p:grpSp>
        <p:nvGrpSpPr>
          <p:cNvPr id="37" name="Group 8">
            <a:extLst>
              <a:ext uri="{FF2B5EF4-FFF2-40B4-BE49-F238E27FC236}">
                <a16:creationId xmlns:a16="http://schemas.microsoft.com/office/drawing/2014/main" id="{96589AC3-D8C9-4C88-BDE9-CA1CA34F2BB2}"/>
              </a:ext>
            </a:extLst>
          </p:cNvPr>
          <p:cNvGrpSpPr>
            <a:grpSpLocks noChangeAspect="1"/>
          </p:cNvGrpSpPr>
          <p:nvPr/>
        </p:nvGrpSpPr>
        <p:grpSpPr>
          <a:xfrm>
            <a:off x="5901387" y="1320324"/>
            <a:ext cx="2865187" cy="2502852"/>
            <a:chOff x="0" y="0"/>
            <a:chExt cx="5975350" cy="5219700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6579F298-8C90-49F5-9AFB-314CFF212D3E}"/>
                </a:ext>
              </a:extLst>
            </p:cNvPr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108" t="-7118" r="94" b="-7125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4034813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2005B632-429A-424D-9883-D2B4DDCAA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0"/>
            <a:ext cx="71485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18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7" t="36125" r="9400" b="43771"/>
          <a:stretch/>
        </p:blipFill>
        <p:spPr>
          <a:xfrm>
            <a:off x="6680906" y="4296731"/>
            <a:ext cx="1464557" cy="354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A4328C-81F6-453E-8DC0-B347A7474CA8}"/>
              </a:ext>
            </a:extLst>
          </p:cNvPr>
          <p:cNvSpPr/>
          <p:nvPr/>
        </p:nvSpPr>
        <p:spPr>
          <a:xfrm>
            <a:off x="995363" y="0"/>
            <a:ext cx="1235242" cy="306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9EF40E-0E70-45C4-93DC-1A0D778E68FE}"/>
              </a:ext>
            </a:extLst>
          </p:cNvPr>
          <p:cNvSpPr/>
          <p:nvPr/>
        </p:nvSpPr>
        <p:spPr>
          <a:xfrm>
            <a:off x="6911808" y="4836679"/>
            <a:ext cx="1235242" cy="306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236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0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08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520" name="Google Shape;1520;p60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Maquettes des interfaces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7C38E0-2B52-44AA-999A-66B2BB68C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678" y1="57451" x2="61358" y2="57115"/>
                        <a14:foregroundMark x1="63001" y1="58603" x2="57245" y2="622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800" y="491067"/>
            <a:ext cx="3987800" cy="39878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2D8D1E4-D31C-4C72-86E3-8FF3E3EA08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7" t="36125" r="9400" b="43771"/>
          <a:stretch/>
        </p:blipFill>
        <p:spPr>
          <a:xfrm>
            <a:off x="265141" y="158961"/>
            <a:ext cx="2368017" cy="6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7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"/>
          <p:cNvSpPr txBox="1">
            <a:spLocks noGrp="1"/>
          </p:cNvSpPr>
          <p:nvPr>
            <p:ph type="title"/>
          </p:nvPr>
        </p:nvSpPr>
        <p:spPr>
          <a:xfrm>
            <a:off x="525266" y="183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Plan</a:t>
            </a:r>
            <a:endParaRPr dirty="0"/>
          </a:p>
        </p:txBody>
      </p:sp>
      <p:sp>
        <p:nvSpPr>
          <p:cNvPr id="709" name="Google Shape;709;p29"/>
          <p:cNvSpPr txBox="1">
            <a:spLocks noGrp="1"/>
          </p:cNvSpPr>
          <p:nvPr>
            <p:ph type="subTitle" idx="1"/>
          </p:nvPr>
        </p:nvSpPr>
        <p:spPr>
          <a:xfrm>
            <a:off x="1094434" y="113854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710" name="Google Shape;710;p29"/>
          <p:cNvSpPr txBox="1">
            <a:spLocks noGrp="1"/>
          </p:cNvSpPr>
          <p:nvPr>
            <p:ph type="title" idx="2"/>
          </p:nvPr>
        </p:nvSpPr>
        <p:spPr>
          <a:xfrm>
            <a:off x="228625" y="1102424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12" name="Google Shape;712;p29"/>
          <p:cNvSpPr txBox="1">
            <a:spLocks noGrp="1"/>
          </p:cNvSpPr>
          <p:nvPr>
            <p:ph type="subTitle" idx="4"/>
          </p:nvPr>
        </p:nvSpPr>
        <p:spPr>
          <a:xfrm>
            <a:off x="1092381" y="167330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Etude de l’existant</a:t>
            </a:r>
            <a:endParaRPr dirty="0"/>
          </a:p>
        </p:txBody>
      </p:sp>
      <p:sp>
        <p:nvSpPr>
          <p:cNvPr id="713" name="Google Shape;713;p29"/>
          <p:cNvSpPr txBox="1">
            <a:spLocks noGrp="1"/>
          </p:cNvSpPr>
          <p:nvPr>
            <p:ph type="title" idx="5"/>
          </p:nvPr>
        </p:nvSpPr>
        <p:spPr>
          <a:xfrm>
            <a:off x="228625" y="1673374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15" name="Google Shape;715;p29"/>
          <p:cNvSpPr txBox="1">
            <a:spLocks noGrp="1"/>
          </p:cNvSpPr>
          <p:nvPr>
            <p:ph type="subTitle" idx="7"/>
          </p:nvPr>
        </p:nvSpPr>
        <p:spPr>
          <a:xfrm>
            <a:off x="1108438" y="2239795"/>
            <a:ext cx="3282781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Problématique</a:t>
            </a:r>
            <a:endParaRPr dirty="0"/>
          </a:p>
        </p:txBody>
      </p:sp>
      <p:sp>
        <p:nvSpPr>
          <p:cNvPr id="716" name="Google Shape;716;p29"/>
          <p:cNvSpPr txBox="1">
            <a:spLocks noGrp="1"/>
          </p:cNvSpPr>
          <p:nvPr>
            <p:ph type="title" idx="8"/>
          </p:nvPr>
        </p:nvSpPr>
        <p:spPr>
          <a:xfrm>
            <a:off x="228625" y="224493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18" name="Google Shape;718;p29"/>
          <p:cNvSpPr txBox="1">
            <a:spLocks noGrp="1"/>
          </p:cNvSpPr>
          <p:nvPr>
            <p:ph type="subTitle" idx="13"/>
          </p:nvPr>
        </p:nvSpPr>
        <p:spPr>
          <a:xfrm>
            <a:off x="1094434" y="2815188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Solution proposée</a:t>
            </a:r>
            <a:endParaRPr dirty="0"/>
          </a:p>
        </p:txBody>
      </p:sp>
      <p:sp>
        <p:nvSpPr>
          <p:cNvPr id="719" name="Google Shape;719;p29"/>
          <p:cNvSpPr txBox="1">
            <a:spLocks noGrp="1"/>
          </p:cNvSpPr>
          <p:nvPr>
            <p:ph type="title" idx="14"/>
          </p:nvPr>
        </p:nvSpPr>
        <p:spPr>
          <a:xfrm>
            <a:off x="228475" y="2820329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21" name="Google Shape;721;p29"/>
          <p:cNvSpPr txBox="1">
            <a:spLocks noGrp="1"/>
          </p:cNvSpPr>
          <p:nvPr>
            <p:ph type="subTitle" idx="16"/>
          </p:nvPr>
        </p:nvSpPr>
        <p:spPr>
          <a:xfrm>
            <a:off x="1092381" y="3405034"/>
            <a:ext cx="2988958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fr-FR" dirty="0"/>
              <a:t>Spécifications fonctionnelles</a:t>
            </a:r>
            <a:endParaRPr dirty="0"/>
          </a:p>
        </p:txBody>
      </p:sp>
      <p:sp>
        <p:nvSpPr>
          <p:cNvPr id="722" name="Google Shape;722;p29"/>
          <p:cNvSpPr txBox="1">
            <a:spLocks noGrp="1"/>
          </p:cNvSpPr>
          <p:nvPr>
            <p:ph type="title" idx="17"/>
          </p:nvPr>
        </p:nvSpPr>
        <p:spPr>
          <a:xfrm>
            <a:off x="228475" y="3395408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24" name="Google Shape;724;p29"/>
          <p:cNvSpPr txBox="1">
            <a:spLocks noGrp="1"/>
          </p:cNvSpPr>
          <p:nvPr>
            <p:ph type="subTitle" idx="19"/>
          </p:nvPr>
        </p:nvSpPr>
        <p:spPr>
          <a:xfrm>
            <a:off x="5472630" y="1070610"/>
            <a:ext cx="3644345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fr-FR" dirty="0"/>
              <a:t>Diagramme des cas d'utilisation global</a:t>
            </a:r>
            <a:endParaRPr dirty="0"/>
          </a:p>
        </p:txBody>
      </p:sp>
      <p:sp>
        <p:nvSpPr>
          <p:cNvPr id="725" name="Google Shape;725;p29"/>
          <p:cNvSpPr txBox="1">
            <a:spLocks noGrp="1"/>
          </p:cNvSpPr>
          <p:nvPr>
            <p:ph type="title" idx="20"/>
          </p:nvPr>
        </p:nvSpPr>
        <p:spPr>
          <a:xfrm>
            <a:off x="4650683" y="1098974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1564D6-873B-48B5-BFBC-57DE12D0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507" y="353014"/>
            <a:ext cx="676275" cy="3857625"/>
          </a:xfrm>
          <a:prstGeom prst="rect">
            <a:avLst/>
          </a:prstGeom>
        </p:spPr>
      </p:pic>
      <p:sp>
        <p:nvSpPr>
          <p:cNvPr id="30" name="Google Shape;710;p29">
            <a:extLst>
              <a:ext uri="{FF2B5EF4-FFF2-40B4-BE49-F238E27FC236}">
                <a16:creationId xmlns:a16="http://schemas.microsoft.com/office/drawing/2014/main" id="{C901C608-2F0A-4982-BCD1-AD2A559FDA8D}"/>
              </a:ext>
            </a:extLst>
          </p:cNvPr>
          <p:cNvSpPr txBox="1">
            <a:spLocks/>
          </p:cNvSpPr>
          <p:nvPr/>
        </p:nvSpPr>
        <p:spPr>
          <a:xfrm>
            <a:off x="4650683" y="1642171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3" name="Google Shape;713;p29">
            <a:extLst>
              <a:ext uri="{FF2B5EF4-FFF2-40B4-BE49-F238E27FC236}">
                <a16:creationId xmlns:a16="http://schemas.microsoft.com/office/drawing/2014/main" id="{5CD093CF-D3C2-4AC9-A028-D8D916EF3B81}"/>
              </a:ext>
            </a:extLst>
          </p:cNvPr>
          <p:cNvSpPr txBox="1">
            <a:spLocks/>
          </p:cNvSpPr>
          <p:nvPr/>
        </p:nvSpPr>
        <p:spPr>
          <a:xfrm>
            <a:off x="4650683" y="2222163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4" name="Google Shape;716;p29">
            <a:extLst>
              <a:ext uri="{FF2B5EF4-FFF2-40B4-BE49-F238E27FC236}">
                <a16:creationId xmlns:a16="http://schemas.microsoft.com/office/drawing/2014/main" id="{E5828525-C54B-4B31-8A4B-E42C29F49C37}"/>
              </a:ext>
            </a:extLst>
          </p:cNvPr>
          <p:cNvSpPr txBox="1">
            <a:spLocks/>
          </p:cNvSpPr>
          <p:nvPr/>
        </p:nvSpPr>
        <p:spPr>
          <a:xfrm>
            <a:off x="4650683" y="2829494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39" name="Google Shape;709;p29">
            <a:extLst>
              <a:ext uri="{FF2B5EF4-FFF2-40B4-BE49-F238E27FC236}">
                <a16:creationId xmlns:a16="http://schemas.microsoft.com/office/drawing/2014/main" id="{649E3AA8-CC71-4EDD-8F62-744DC46ADEDD}"/>
              </a:ext>
            </a:extLst>
          </p:cNvPr>
          <p:cNvSpPr txBox="1">
            <a:spLocks/>
          </p:cNvSpPr>
          <p:nvPr/>
        </p:nvSpPr>
        <p:spPr>
          <a:xfrm>
            <a:off x="5459263" y="1611391"/>
            <a:ext cx="367108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fr-FR" dirty="0"/>
              <a:t>Diagramme de classe d'analyse</a:t>
            </a:r>
          </a:p>
        </p:txBody>
      </p:sp>
      <p:sp>
        <p:nvSpPr>
          <p:cNvPr id="40" name="Google Shape;712;p29">
            <a:extLst>
              <a:ext uri="{FF2B5EF4-FFF2-40B4-BE49-F238E27FC236}">
                <a16:creationId xmlns:a16="http://schemas.microsoft.com/office/drawing/2014/main" id="{1D14BA97-C38D-4A3D-834A-33C19BC84757}"/>
              </a:ext>
            </a:extLst>
          </p:cNvPr>
          <p:cNvSpPr txBox="1">
            <a:spLocks/>
          </p:cNvSpPr>
          <p:nvPr/>
        </p:nvSpPr>
        <p:spPr>
          <a:xfrm>
            <a:off x="5481897" y="2233766"/>
            <a:ext cx="3444508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fr-FR" dirty="0"/>
              <a:t>Maquettes des interfaces</a:t>
            </a:r>
          </a:p>
        </p:txBody>
      </p:sp>
      <p:sp>
        <p:nvSpPr>
          <p:cNvPr id="41" name="Google Shape;715;p29">
            <a:extLst>
              <a:ext uri="{FF2B5EF4-FFF2-40B4-BE49-F238E27FC236}">
                <a16:creationId xmlns:a16="http://schemas.microsoft.com/office/drawing/2014/main" id="{C598F2EF-6C3E-424E-825E-C659A7C1583B}"/>
              </a:ext>
            </a:extLst>
          </p:cNvPr>
          <p:cNvSpPr txBox="1">
            <a:spLocks/>
          </p:cNvSpPr>
          <p:nvPr/>
        </p:nvSpPr>
        <p:spPr>
          <a:xfrm>
            <a:off x="5513033" y="2822523"/>
            <a:ext cx="3282781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fr-FR" dirty="0"/>
              <a:t>Stratégie Marketing </a:t>
            </a:r>
          </a:p>
        </p:txBody>
      </p:sp>
      <p:sp>
        <p:nvSpPr>
          <p:cNvPr id="42" name="Google Shape;719;p29">
            <a:extLst>
              <a:ext uri="{FF2B5EF4-FFF2-40B4-BE49-F238E27FC236}">
                <a16:creationId xmlns:a16="http://schemas.microsoft.com/office/drawing/2014/main" id="{4FDF6DE5-3896-4191-BE01-6C87702412E2}"/>
              </a:ext>
            </a:extLst>
          </p:cNvPr>
          <p:cNvSpPr txBox="1">
            <a:spLocks/>
          </p:cNvSpPr>
          <p:nvPr/>
        </p:nvSpPr>
        <p:spPr>
          <a:xfrm>
            <a:off x="4650683" y="3427032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43" name="Google Shape;718;p29">
            <a:extLst>
              <a:ext uri="{FF2B5EF4-FFF2-40B4-BE49-F238E27FC236}">
                <a16:creationId xmlns:a16="http://schemas.microsoft.com/office/drawing/2014/main" id="{A8705B2F-6899-4952-AD60-F838EEF981D6}"/>
              </a:ext>
            </a:extLst>
          </p:cNvPr>
          <p:cNvSpPr txBox="1">
            <a:spLocks/>
          </p:cNvSpPr>
          <p:nvPr/>
        </p:nvSpPr>
        <p:spPr>
          <a:xfrm>
            <a:off x="5499121" y="340105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fr-FR" dirty="0"/>
              <a:t>Conclusion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7" t="36125" r="9400" b="43771"/>
          <a:stretch/>
        </p:blipFill>
        <p:spPr>
          <a:xfrm>
            <a:off x="6558388" y="32204"/>
            <a:ext cx="2368017" cy="5727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1171E7-63F1-4868-AE9B-F9C9D93E4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11" b="91534" l="9744" r="89776">
                        <a14:foregroundMark x1="70767" y1="17412" x2="70767" y2="17412"/>
                        <a14:foregroundMark x1="60064" y1="33067" x2="60064" y2="33067"/>
                        <a14:foregroundMark x1="54952" y1="35942" x2="54952" y2="35942"/>
                        <a14:foregroundMark x1="41693" y1="91693" x2="41693" y2="91693"/>
                        <a14:foregroundMark x1="63738" y1="5911" x2="63738" y2="5911"/>
                        <a14:foregroundMark x1="63898" y1="11182" x2="63898" y2="11182"/>
                        <a14:foregroundMark x1="71565" y1="13099" x2="56709" y2="201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2221" y="3124494"/>
            <a:ext cx="2172289" cy="2172289"/>
          </a:xfrm>
          <a:prstGeom prst="rect">
            <a:avLst/>
          </a:prstGeom>
        </p:spPr>
      </p:pic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02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20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5690644" y="184604"/>
            <a:ext cx="2368017" cy="5727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40CF712-0DC3-432D-9A53-59FE413A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59" b="759"/>
          <a:stretch>
            <a:fillRect/>
          </a:stretch>
        </p:blipFill>
        <p:spPr>
          <a:xfrm>
            <a:off x="217595" y="832726"/>
            <a:ext cx="4108826" cy="360679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35D6FEFF-1070-4756-BB4C-90AC01E319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41893" y="832726"/>
            <a:ext cx="4065518" cy="3606798"/>
          </a:xfrm>
          <a:prstGeom prst="rect">
            <a:avLst/>
          </a:prstGeom>
        </p:spPr>
      </p:pic>
      <p:sp>
        <p:nvSpPr>
          <p:cNvPr id="7" name="Google Shape;809;p34">
            <a:extLst>
              <a:ext uri="{FF2B5EF4-FFF2-40B4-BE49-F238E27FC236}">
                <a16:creationId xmlns:a16="http://schemas.microsoft.com/office/drawing/2014/main" id="{E61F1771-1395-4254-8883-CC9B03556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VERSION DESKTOP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40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21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5690644" y="184604"/>
            <a:ext cx="2368017" cy="572700"/>
          </a:xfrm>
          <a:prstGeom prst="rect">
            <a:avLst/>
          </a:prstGeom>
        </p:spPr>
      </p:pic>
      <p:sp>
        <p:nvSpPr>
          <p:cNvPr id="7" name="Google Shape;809;p34">
            <a:extLst>
              <a:ext uri="{FF2B5EF4-FFF2-40B4-BE49-F238E27FC236}">
                <a16:creationId xmlns:a16="http://schemas.microsoft.com/office/drawing/2014/main" id="{E61F1771-1395-4254-8883-CC9B03556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VERSION DESKTOP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026EE-822C-4C3E-A610-BC263D6A5A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779"/>
          <a:stretch>
            <a:fillRect/>
          </a:stretch>
        </p:blipFill>
        <p:spPr>
          <a:xfrm>
            <a:off x="281990" y="832289"/>
            <a:ext cx="4071125" cy="3705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612935-C3F1-4D36-93E0-6DEC9F5055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90886" y="832289"/>
            <a:ext cx="4167532" cy="37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5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22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5690644" y="184604"/>
            <a:ext cx="2368017" cy="572700"/>
          </a:xfrm>
          <a:prstGeom prst="rect">
            <a:avLst/>
          </a:prstGeom>
        </p:spPr>
      </p:pic>
      <p:sp>
        <p:nvSpPr>
          <p:cNvPr id="7" name="Google Shape;809;p34">
            <a:extLst>
              <a:ext uri="{FF2B5EF4-FFF2-40B4-BE49-F238E27FC236}">
                <a16:creationId xmlns:a16="http://schemas.microsoft.com/office/drawing/2014/main" id="{E61F1771-1395-4254-8883-CC9B03556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VERSION MOBILE</a:t>
            </a:r>
            <a:endParaRPr dirty="0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B3C34095-5461-427D-9182-12E90C2BCD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5339" y="757304"/>
            <a:ext cx="1637790" cy="3722249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AD203FF1-9E87-4084-867B-6CBC504A13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53006" y="757304"/>
            <a:ext cx="1637790" cy="372225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C1A209A-A5F5-4360-9743-08FCD6C0AD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28738" y="757304"/>
            <a:ext cx="1670975" cy="37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7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23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5690644" y="184604"/>
            <a:ext cx="2368017" cy="572700"/>
          </a:xfrm>
          <a:prstGeom prst="rect">
            <a:avLst/>
          </a:prstGeom>
        </p:spPr>
      </p:pic>
      <p:sp>
        <p:nvSpPr>
          <p:cNvPr id="7" name="Google Shape;809;p34">
            <a:extLst>
              <a:ext uri="{FF2B5EF4-FFF2-40B4-BE49-F238E27FC236}">
                <a16:creationId xmlns:a16="http://schemas.microsoft.com/office/drawing/2014/main" id="{E61F1771-1395-4254-8883-CC9B03556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VERSION MOBILE</a:t>
            </a:r>
            <a:endParaRPr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8AA92813-ABE0-4002-8E48-074C4E5DCF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25773" y="757304"/>
            <a:ext cx="1794398" cy="4078179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E3FAF6F9-2697-48E9-9EE8-A0EDE110EB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725622" y="757304"/>
            <a:ext cx="1794399" cy="407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8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24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5953691" y="80029"/>
            <a:ext cx="2368017" cy="572700"/>
          </a:xfrm>
          <a:prstGeom prst="rect">
            <a:avLst/>
          </a:prstGeom>
        </p:spPr>
      </p:pic>
      <p:sp>
        <p:nvSpPr>
          <p:cNvPr id="7" name="Google Shape;809;p34">
            <a:extLst>
              <a:ext uri="{FF2B5EF4-FFF2-40B4-BE49-F238E27FC236}">
                <a16:creationId xmlns:a16="http://schemas.microsoft.com/office/drawing/2014/main" id="{E61F1771-1395-4254-8883-CC9B03556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VERSION WEB</a:t>
            </a:r>
            <a:endParaRPr dirty="0"/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EFB6382D-5E13-4048-9D40-1A594CA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835" y="666259"/>
            <a:ext cx="5695262" cy="404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75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25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5690644" y="184604"/>
            <a:ext cx="2368017" cy="572700"/>
          </a:xfrm>
          <a:prstGeom prst="rect">
            <a:avLst/>
          </a:prstGeom>
        </p:spPr>
      </p:pic>
      <p:sp>
        <p:nvSpPr>
          <p:cNvPr id="7" name="Google Shape;809;p34">
            <a:extLst>
              <a:ext uri="{FF2B5EF4-FFF2-40B4-BE49-F238E27FC236}">
                <a16:creationId xmlns:a16="http://schemas.microsoft.com/office/drawing/2014/main" id="{E61F1771-1395-4254-8883-CC9B03556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VERSION WEB</a:t>
            </a:r>
            <a:endParaRPr dirty="0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2DA24CBC-5D5A-40D7-B22F-8B604E437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836683"/>
            <a:ext cx="6491050" cy="391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62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26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5953691" y="80029"/>
            <a:ext cx="2368017" cy="572700"/>
          </a:xfrm>
          <a:prstGeom prst="rect">
            <a:avLst/>
          </a:prstGeom>
        </p:spPr>
      </p:pic>
      <p:sp>
        <p:nvSpPr>
          <p:cNvPr id="7" name="Google Shape;809;p34">
            <a:extLst>
              <a:ext uri="{FF2B5EF4-FFF2-40B4-BE49-F238E27FC236}">
                <a16:creationId xmlns:a16="http://schemas.microsoft.com/office/drawing/2014/main" id="{E61F1771-1395-4254-8883-CC9B03556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VERSION WEB</a:t>
            </a:r>
            <a:endParaRPr dirty="0"/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A4B4D2F2-FDC0-4529-BA88-6C512B543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39" y="681882"/>
            <a:ext cx="6870522" cy="414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346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27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5953691" y="80029"/>
            <a:ext cx="2368017" cy="572700"/>
          </a:xfrm>
          <a:prstGeom prst="rect">
            <a:avLst/>
          </a:prstGeom>
        </p:spPr>
      </p:pic>
      <p:sp>
        <p:nvSpPr>
          <p:cNvPr id="7" name="Google Shape;809;p34">
            <a:extLst>
              <a:ext uri="{FF2B5EF4-FFF2-40B4-BE49-F238E27FC236}">
                <a16:creationId xmlns:a16="http://schemas.microsoft.com/office/drawing/2014/main" id="{E61F1771-1395-4254-8883-CC9B03556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VERSION WEB</a:t>
            </a:r>
            <a:endParaRPr dirty="0"/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AA54CF4F-E20C-4171-80B1-22D691264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05" y="652729"/>
            <a:ext cx="6717538" cy="405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090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5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826" name="Google Shape;826;p35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Stratégie Marketing 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9D48CF-2D20-429E-9B2E-0608DCB6C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61" b="53009" l="76478" r="95563">
                        <a14:foregroundMark x1="81204" y1="38044" x2="81204" y2="38044"/>
                        <a14:foregroundMark x1="81389" y1="38867" x2="80778" y2="35356"/>
                        <a14:foregroundMark x1="84315" y1="35956" x2="91944" y2="38333"/>
                        <a14:foregroundMark x1="89519" y1="35511" x2="82074" y2="36444"/>
                        <a14:foregroundMark x1="82074" y1="36444" x2="80833" y2="34467"/>
                        <a14:foregroundMark x1="80833" y1="40644" x2="79778" y2="36356"/>
                        <a14:foregroundMark x1="79778" y1="36356" x2="79963" y2="34022"/>
                        <a14:foregroundMark x1="80593" y1="40356" x2="89241" y2="36444"/>
                        <a14:foregroundMark x1="89241" y1="36444" x2="90074" y2="35356"/>
                        <a14:foregroundMark x1="82574" y1="37667" x2="82574" y2="37667"/>
                        <a14:foregroundMark x1="82704" y1="37978" x2="82704" y2="37978"/>
                        <a14:foregroundMark x1="84370" y1="38644" x2="80778" y2="39756"/>
                      </a14:backgroundRemoval>
                    </a14:imgEffect>
                  </a14:imgLayer>
                </a14:imgProps>
              </a:ext>
            </a:extLst>
          </a:blip>
          <a:srcRect l="74093" t="27417" r="2051" b="44147"/>
          <a:stretch/>
        </p:blipFill>
        <p:spPr>
          <a:xfrm>
            <a:off x="5819787" y="1922586"/>
            <a:ext cx="2958507" cy="293878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8CC7B248-978F-4D97-BEA5-A1CF43FBB9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7" t="36125" r="9400" b="43771"/>
          <a:stretch/>
        </p:blipFill>
        <p:spPr>
          <a:xfrm>
            <a:off x="265141" y="158961"/>
            <a:ext cx="2368017" cy="606580"/>
          </a:xfrm>
          <a:prstGeom prst="rect">
            <a:avLst/>
          </a:prstGeom>
        </p:spPr>
      </p:pic>
      <p:grpSp>
        <p:nvGrpSpPr>
          <p:cNvPr id="41" name="Group 3">
            <a:extLst>
              <a:ext uri="{FF2B5EF4-FFF2-40B4-BE49-F238E27FC236}">
                <a16:creationId xmlns:a16="http://schemas.microsoft.com/office/drawing/2014/main" id="{E8529A3B-2F50-4218-A1FA-1DDACBEFC8BF}"/>
              </a:ext>
            </a:extLst>
          </p:cNvPr>
          <p:cNvGrpSpPr>
            <a:grpSpLocks noChangeAspect="1"/>
          </p:cNvGrpSpPr>
          <p:nvPr/>
        </p:nvGrpSpPr>
        <p:grpSpPr>
          <a:xfrm>
            <a:off x="5425597" y="838706"/>
            <a:ext cx="3718401" cy="1733044"/>
            <a:chOff x="-1250583" y="-2637405"/>
            <a:chExt cx="6698091" cy="3121795"/>
          </a:xfrm>
        </p:grpSpPr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678F8336-B70E-4F41-B238-FA28D95727AB}"/>
                </a:ext>
              </a:extLst>
            </p:cNvPr>
            <p:cNvSpPr/>
            <p:nvPr/>
          </p:nvSpPr>
          <p:spPr>
            <a:xfrm>
              <a:off x="-1250583" y="-2637405"/>
              <a:ext cx="6698091" cy="3121795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59" y="5523230"/>
                    <a:pt x="8426450" y="6164580"/>
                  </a:cubicBezTo>
                  <a:cubicBezTo>
                    <a:pt x="4964430" y="7821930"/>
                    <a:pt x="0" y="5048250"/>
                    <a:pt x="1446531" y="2216150"/>
                  </a:cubicBezTo>
                  <a:close/>
                </a:path>
              </a:pathLst>
            </a:custGeom>
            <a:blipFill>
              <a:blip r:embed="rId6"/>
              <a:stretch>
                <a:fillRect l="2" t="-10536" r="-4" b="-10564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157532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29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5690644" y="184604"/>
            <a:ext cx="2368017" cy="572700"/>
          </a:xfrm>
          <a:prstGeom prst="rect">
            <a:avLst/>
          </a:prstGeom>
        </p:spPr>
      </p:pic>
      <p:sp>
        <p:nvSpPr>
          <p:cNvPr id="6" name="Google Shape;809;p34">
            <a:extLst>
              <a:ext uri="{FF2B5EF4-FFF2-40B4-BE49-F238E27FC236}">
                <a16:creationId xmlns:a16="http://schemas.microsoft.com/office/drawing/2014/main" id="{409E0D2A-159F-4844-B4CD-FA2B18C3B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PUBLIC CIBLE</a:t>
            </a:r>
            <a:endParaRPr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DC589A45-6F15-4506-8BE3-17EE6E827055}"/>
              </a:ext>
            </a:extLst>
          </p:cNvPr>
          <p:cNvGrpSpPr>
            <a:grpSpLocks noChangeAspect="1"/>
          </p:cNvGrpSpPr>
          <p:nvPr/>
        </p:nvGrpSpPr>
        <p:grpSpPr>
          <a:xfrm>
            <a:off x="217595" y="1222032"/>
            <a:ext cx="2138616" cy="2138608"/>
            <a:chOff x="-38095" y="111577"/>
            <a:chExt cx="6350025" cy="63500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19CA458B-06C8-4702-8D49-6497B841E335}"/>
                </a:ext>
              </a:extLst>
            </p:cNvPr>
            <p:cNvSpPr/>
            <p:nvPr/>
          </p:nvSpPr>
          <p:spPr>
            <a:xfrm>
              <a:off x="-38095" y="111577"/>
              <a:ext cx="6350025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43902" r="-43902"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2839F288-BB02-4BC3-8807-503B80351E10}"/>
              </a:ext>
            </a:extLst>
          </p:cNvPr>
          <p:cNvGrpSpPr>
            <a:grpSpLocks noChangeAspect="1"/>
          </p:cNvGrpSpPr>
          <p:nvPr/>
        </p:nvGrpSpPr>
        <p:grpSpPr>
          <a:xfrm>
            <a:off x="3864912" y="2984270"/>
            <a:ext cx="1850467" cy="1850460"/>
            <a:chOff x="0" y="0"/>
            <a:chExt cx="6350025" cy="6350000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C1662C2-4A79-4830-BA48-9D06B0AA8C4C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40634" r="-40634"/>
              </a:stretch>
            </a:blipFill>
          </p:spPr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2F59AA-EDB8-4B90-A400-0424ED3F0EFD}"/>
              </a:ext>
            </a:extLst>
          </p:cNvPr>
          <p:cNvGrpSpPr/>
          <p:nvPr/>
        </p:nvGrpSpPr>
        <p:grpSpPr>
          <a:xfrm>
            <a:off x="2573722" y="1451063"/>
            <a:ext cx="3141658" cy="1188631"/>
            <a:chOff x="-332605" y="-2919639"/>
            <a:chExt cx="4612653" cy="18474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08E3BF-8EF9-4941-8A7A-53EB3C24A4A3}"/>
                </a:ext>
              </a:extLst>
            </p:cNvPr>
            <p:cNvSpPr txBox="1"/>
            <p:nvPr/>
          </p:nvSpPr>
          <p:spPr>
            <a:xfrm>
              <a:off x="-332604" y="-2919639"/>
              <a:ext cx="4612652" cy="578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dirty="0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</a:rPr>
                <a:t>Les Entreprises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547456-4BD8-4DB6-98B3-678CED2E244B}"/>
                </a:ext>
              </a:extLst>
            </p:cNvPr>
            <p:cNvSpPr txBox="1"/>
            <p:nvPr/>
          </p:nvSpPr>
          <p:spPr>
            <a:xfrm>
              <a:off x="-332605" y="-2153512"/>
              <a:ext cx="4612652" cy="1081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dirty="0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</a:rPr>
                <a:t>Les </a:t>
              </a:r>
              <a:r>
                <a:rPr lang="en-US" dirty="0" err="1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</a:rPr>
                <a:t>entreprises</a:t>
              </a:r>
              <a:r>
                <a:rPr lang="en-US" dirty="0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</a:rPr>
                <a:t>  </a:t>
              </a:r>
              <a:r>
                <a:rPr lang="fr-FR" dirty="0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</a:rPr>
                <a:t>peuvent</a:t>
              </a:r>
              <a:r>
                <a:rPr lang="en-US" dirty="0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</a:rPr>
                <a:t> suivre les stagiaires facilement.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B90849-47FD-45B2-8489-09BED244D081}"/>
              </a:ext>
            </a:extLst>
          </p:cNvPr>
          <p:cNvGrpSpPr/>
          <p:nvPr/>
        </p:nvGrpSpPr>
        <p:grpSpPr>
          <a:xfrm>
            <a:off x="5915908" y="3108272"/>
            <a:ext cx="3049856" cy="1602455"/>
            <a:chOff x="0" y="-47625"/>
            <a:chExt cx="4477869" cy="25333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541CF6-198F-4B58-BF63-989C5F33A651}"/>
                </a:ext>
              </a:extLst>
            </p:cNvPr>
            <p:cNvSpPr txBox="1"/>
            <p:nvPr/>
          </p:nvSpPr>
          <p:spPr>
            <a:xfrm>
              <a:off x="0" y="-47625"/>
              <a:ext cx="4477869" cy="58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dirty="0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</a:rPr>
                <a:t>Les Facultés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CB0AFC-4362-46DD-A3CD-34497B9AC2EE}"/>
                </a:ext>
              </a:extLst>
            </p:cNvPr>
            <p:cNvSpPr txBox="1"/>
            <p:nvPr/>
          </p:nvSpPr>
          <p:spPr>
            <a:xfrm>
              <a:off x="0" y="813460"/>
              <a:ext cx="4477869" cy="1672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dirty="0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</a:rPr>
                <a:t>Les facultés facilitent aux étudiants et encadrant la réalisation du projet de fin d'études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51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5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26" name="Google Shape;826;p35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grpSp>
        <p:nvGrpSpPr>
          <p:cNvPr id="827" name="Google Shape;827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28" name="Google Shape;828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30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5690644" y="184604"/>
            <a:ext cx="2368017" cy="572700"/>
          </a:xfrm>
          <a:prstGeom prst="rect">
            <a:avLst/>
          </a:prstGeom>
        </p:spPr>
      </p:pic>
      <p:sp>
        <p:nvSpPr>
          <p:cNvPr id="4" name="Google Shape;809;p34">
            <a:extLst>
              <a:ext uri="{FF2B5EF4-FFF2-40B4-BE49-F238E27FC236}">
                <a16:creationId xmlns:a16="http://schemas.microsoft.com/office/drawing/2014/main" id="{C9316E26-03F0-44AD-B703-5D91C166C5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PRODUIT</a:t>
            </a:r>
            <a:endParaRPr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4270332-0A32-47E7-9038-38F8739CB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79" y="2873591"/>
            <a:ext cx="26765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DE095E-BBBA-4850-9280-535C80201EAE}"/>
              </a:ext>
            </a:extLst>
          </p:cNvPr>
          <p:cNvSpPr/>
          <p:nvPr/>
        </p:nvSpPr>
        <p:spPr>
          <a:xfrm>
            <a:off x="217595" y="69106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Roboto" panose="020B0604020202020204" charset="0"/>
              </a:rPr>
              <a:t>Plateforme de gestion des projets de fin d’études</a:t>
            </a:r>
            <a:endParaRPr lang="fr-FR" dirty="0"/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Google Shape;916;p39">
            <a:extLst>
              <a:ext uri="{FF2B5EF4-FFF2-40B4-BE49-F238E27FC236}">
                <a16:creationId xmlns:a16="http://schemas.microsoft.com/office/drawing/2014/main" id="{48533C07-8413-4B59-8549-D616B7ABDE23}"/>
              </a:ext>
            </a:extLst>
          </p:cNvPr>
          <p:cNvSpPr txBox="1">
            <a:spLocks/>
          </p:cNvSpPr>
          <p:nvPr/>
        </p:nvSpPr>
        <p:spPr>
          <a:xfrm>
            <a:off x="599196" y="2064453"/>
            <a:ext cx="3756092" cy="265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fr-FR" altLang="fr-FR" sz="1600" dirty="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</a:rPr>
              <a:t>Le bon déroulement des stages</a:t>
            </a:r>
            <a:endParaRPr lang="fr-FR" altLang="fr-FR" sz="800" dirty="0">
              <a:solidFill>
                <a:schemeClr val="tx1"/>
              </a:solidFill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fr-FR" altLang="fr-FR" sz="1600" dirty="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</a:rPr>
              <a:t>Assurer le contrôle des étudiants </a:t>
            </a:r>
            <a:endParaRPr lang="fr-FR" altLang="fr-FR" sz="800" dirty="0">
              <a:solidFill>
                <a:schemeClr val="tx1"/>
              </a:solidFill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fr-FR" altLang="fr-FR" sz="1600" dirty="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</a:rPr>
              <a:t>Assurer la bonne communication entre la faculté et l’entreprise</a:t>
            </a:r>
            <a:endParaRPr lang="fr-FR" altLang="fr-FR" sz="800" dirty="0">
              <a:solidFill>
                <a:schemeClr val="tx1"/>
              </a:solidFill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fr-FR" altLang="fr-FR" sz="1600" dirty="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</a:rPr>
              <a:t>Assurer le bon apprentissage pour les étudiants </a:t>
            </a:r>
            <a:endParaRPr lang="fr-FR" altLang="fr-FR" sz="800" dirty="0">
              <a:solidFill>
                <a:schemeClr val="tx1"/>
              </a:solidFill>
            </a:endParaRPr>
          </a:p>
          <a:p>
            <a:pPr marL="342900" indent="-342900" algn="l">
              <a:buSzPts val="1100"/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FFFFFF"/>
              </a:solidFill>
            </a:endParaRPr>
          </a:p>
          <a:p>
            <a:pPr marL="285750" indent="-285750" algn="l">
              <a:buSzPts val="1100"/>
              <a:buFontTx/>
              <a:buChar char="-"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78587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31</a:t>
            </a:r>
            <a:endParaRPr lang="en" dirty="0"/>
          </a:p>
        </p:txBody>
      </p:sp>
      <p:sp>
        <p:nvSpPr>
          <p:cNvPr id="4" name="Google Shape;809;p34">
            <a:extLst>
              <a:ext uri="{FF2B5EF4-FFF2-40B4-BE49-F238E27FC236}">
                <a16:creationId xmlns:a16="http://schemas.microsoft.com/office/drawing/2014/main" id="{C9316E26-03F0-44AD-B703-5D91C166C5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PROMOUVOIR</a:t>
            </a:r>
            <a:endParaRPr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063B6D-E7B6-4E77-A198-386966F03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443" y="2830336"/>
            <a:ext cx="2250389" cy="225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D221F7-DC12-4FDE-8AE3-074F1E937170}"/>
              </a:ext>
            </a:extLst>
          </p:cNvPr>
          <p:cNvSpPr/>
          <p:nvPr/>
        </p:nvSpPr>
        <p:spPr>
          <a:xfrm>
            <a:off x="674087" y="1495133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Roboto" panose="020B0604020202020204" charset="0"/>
              </a:rPr>
              <a:t>.Via les réseaux sociaux (page Facebook , LinkedIn..) et radios.</a:t>
            </a:r>
            <a:endParaRPr lang="fr-FR" dirty="0"/>
          </a:p>
          <a:p>
            <a:br>
              <a:rPr lang="fr-FR" dirty="0"/>
            </a:br>
            <a:r>
              <a:rPr lang="fr-FR" dirty="0">
                <a:solidFill>
                  <a:srgbClr val="FFFFFF"/>
                </a:solidFill>
                <a:latin typeface="Roboto" panose="020B0604020202020204" charset="0"/>
              </a:rPr>
              <a:t>.Flyers , affiche.</a:t>
            </a:r>
            <a:endParaRPr lang="fr-FR" dirty="0"/>
          </a:p>
          <a:p>
            <a:br>
              <a:rPr lang="fr-FR" dirty="0"/>
            </a:br>
            <a:r>
              <a:rPr lang="fr-FR" dirty="0">
                <a:solidFill>
                  <a:srgbClr val="FFFFFF"/>
                </a:solidFill>
                <a:latin typeface="Roboto" panose="020B0604020202020204" charset="0"/>
              </a:rPr>
              <a:t>.Rendre visite aux entreprises et facultés</a:t>
            </a:r>
            <a:endParaRPr lang="fr-FR" dirty="0"/>
          </a:p>
          <a:p>
            <a:br>
              <a:rPr lang="fr-FR" dirty="0"/>
            </a:br>
            <a:endParaRPr lang="fr-FR" dirty="0"/>
          </a:p>
        </p:txBody>
      </p:sp>
      <p:pic>
        <p:nvPicPr>
          <p:cNvPr id="7174" name="Picture 6" descr="No description available.">
            <a:extLst>
              <a:ext uri="{FF2B5EF4-FFF2-40B4-BE49-F238E27FC236}">
                <a16:creationId xmlns:a16="http://schemas.microsoft.com/office/drawing/2014/main" id="{5EAEBB0E-244A-43AB-BB6A-FD15FD68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13" y="0"/>
            <a:ext cx="36337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768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BA1E71C-662F-4EEE-B40D-98E425942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5512" y="983397"/>
            <a:ext cx="4523225" cy="303498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80F38D5-543E-4B0B-8480-8AAE331575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7" t="36125" r="9400" b="43771"/>
          <a:stretch/>
        </p:blipFill>
        <p:spPr>
          <a:xfrm>
            <a:off x="265141" y="158961"/>
            <a:ext cx="2368017" cy="6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31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33</a:t>
            </a:r>
            <a:endParaRPr lang="en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5690644" y="184604"/>
            <a:ext cx="2368017" cy="572700"/>
          </a:xfrm>
          <a:prstGeom prst="rect">
            <a:avLst/>
          </a:prstGeom>
        </p:spPr>
      </p:pic>
      <p:sp>
        <p:nvSpPr>
          <p:cNvPr id="5" name="Google Shape;916;p39">
            <a:extLst>
              <a:ext uri="{FF2B5EF4-FFF2-40B4-BE49-F238E27FC236}">
                <a16:creationId xmlns:a16="http://schemas.microsoft.com/office/drawing/2014/main" id="{F7271102-CF34-4F13-AB19-F300631C513A}"/>
              </a:ext>
            </a:extLst>
          </p:cNvPr>
          <p:cNvSpPr txBox="1">
            <a:spLocks/>
          </p:cNvSpPr>
          <p:nvPr/>
        </p:nvSpPr>
        <p:spPr>
          <a:xfrm>
            <a:off x="817398" y="1637872"/>
            <a:ext cx="3756092" cy="265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fr-FR" altLang="fr-FR" sz="1600" dirty="0">
                <a:solidFill>
                  <a:srgbClr val="FFFFFF"/>
                </a:solidFill>
                <a:latin typeface="Roboto" panose="020B0604020202020204" charset="0"/>
              </a:rPr>
              <a:t>Identification et analyse des fonctionnalités du projet;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fr-FR" altLang="fr-FR" sz="1600" dirty="0">
                <a:solidFill>
                  <a:srgbClr val="FFFFFF"/>
                </a:solidFill>
                <a:latin typeface="Roboto" panose="020B0604020202020204" charset="0"/>
              </a:rPr>
              <a:t>Détermination des besoins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fr-FR" altLang="fr-FR" sz="1600" dirty="0">
                <a:solidFill>
                  <a:srgbClr val="FFFFFF"/>
                </a:solidFill>
                <a:latin typeface="Roboto" panose="020B0604020202020204" charset="0"/>
              </a:rPr>
              <a:t>Détermination des diagrammes ( cas d’utilisation + classe)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fr-FR" altLang="fr-FR" sz="1600" dirty="0">
                <a:solidFill>
                  <a:srgbClr val="FFFFFF"/>
                </a:solidFill>
                <a:latin typeface="Roboto" panose="020B0604020202020204" charset="0"/>
              </a:rPr>
              <a:t>Création de maquettes ( web, Desktop et mobile)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fr-FR" altLang="fr-FR" sz="1600" dirty="0">
                <a:solidFill>
                  <a:srgbClr val="FFFFFF"/>
                </a:solidFill>
                <a:latin typeface="Roboto" panose="020B0604020202020204" charset="0"/>
              </a:rPr>
              <a:t>Détermination de la stratégie marketing</a:t>
            </a:r>
          </a:p>
          <a:p>
            <a:pPr marL="342900" indent="-342900" algn="l">
              <a:buSzPts val="1100"/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FFFFFF"/>
              </a:solidFill>
            </a:endParaRPr>
          </a:p>
          <a:p>
            <a:pPr marL="285750" indent="-285750" algn="l">
              <a:buSzPts val="1100"/>
              <a:buFontTx/>
              <a:buChar char="-"/>
            </a:pPr>
            <a:endParaRPr lang="fr-FR" sz="16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0AFD195-4EE7-4525-90C1-477A58803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636" y="677681"/>
            <a:ext cx="4076120" cy="40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15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565;p63">
            <a:extLst>
              <a:ext uri="{FF2B5EF4-FFF2-40B4-BE49-F238E27FC236}">
                <a16:creationId xmlns:a16="http://schemas.microsoft.com/office/drawing/2014/main" id="{C6C123D2-A132-48DA-A50D-B34BC7882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8459" y="1983845"/>
            <a:ext cx="7702550" cy="11758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800" dirty="0">
                <a:solidFill>
                  <a:schemeClr val="accent1"/>
                </a:solidFill>
              </a:rPr>
              <a:t>M</a:t>
            </a:r>
            <a:r>
              <a:rPr lang="en" sz="4800" dirty="0">
                <a:solidFill>
                  <a:schemeClr val="accent2"/>
                </a:solidFill>
              </a:rPr>
              <a:t>E</a:t>
            </a:r>
            <a:r>
              <a:rPr lang="en" sz="4800" dirty="0">
                <a:solidFill>
                  <a:schemeClr val="accent3"/>
                </a:solidFill>
              </a:rPr>
              <a:t>R</a:t>
            </a:r>
            <a:r>
              <a:rPr lang="en" sz="4800" dirty="0">
                <a:solidFill>
                  <a:schemeClr val="accent4"/>
                </a:solidFill>
              </a:rPr>
              <a:t>C</a:t>
            </a:r>
            <a:r>
              <a:rPr lang="en" sz="4800" dirty="0">
                <a:solidFill>
                  <a:schemeClr val="accent5"/>
                </a:solidFill>
              </a:rPr>
              <a:t>I</a:t>
            </a:r>
            <a:r>
              <a:rPr lang="en" sz="4800" dirty="0">
                <a:solidFill>
                  <a:schemeClr val="accent6"/>
                </a:solidFill>
              </a:rPr>
              <a:t> POUR VOTRE </a:t>
            </a:r>
            <a:r>
              <a:rPr lang="en" sz="4800" dirty="0">
                <a:solidFill>
                  <a:schemeClr val="accent1"/>
                </a:solidFill>
              </a:rPr>
              <a:t>A</a:t>
            </a:r>
            <a:r>
              <a:rPr lang="en" sz="4800" dirty="0">
                <a:solidFill>
                  <a:schemeClr val="accent2"/>
                </a:solidFill>
              </a:rPr>
              <a:t>TT</a:t>
            </a:r>
            <a:r>
              <a:rPr lang="en" sz="4800" dirty="0">
                <a:solidFill>
                  <a:schemeClr val="accent3"/>
                </a:solidFill>
              </a:rPr>
              <a:t>EN</a:t>
            </a:r>
            <a:r>
              <a:rPr lang="en" sz="4800" dirty="0">
                <a:solidFill>
                  <a:schemeClr val="accent4"/>
                </a:solidFill>
              </a:rPr>
              <a:t>T</a:t>
            </a:r>
            <a:r>
              <a:rPr lang="en" sz="4800" dirty="0">
                <a:solidFill>
                  <a:schemeClr val="accent5"/>
                </a:solidFill>
              </a:rPr>
              <a:t>I</a:t>
            </a:r>
            <a:r>
              <a:rPr lang="fr-FR" sz="4800" dirty="0">
                <a:solidFill>
                  <a:schemeClr val="accent5"/>
                </a:solidFill>
              </a:rPr>
              <a:t>ON</a:t>
            </a:r>
            <a:endParaRPr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E9B80D-7646-4556-A120-8F024B460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265141" y="158961"/>
            <a:ext cx="2368017" cy="606580"/>
          </a:xfrm>
          <a:prstGeom prst="rect">
            <a:avLst/>
          </a:prstGeom>
        </p:spPr>
      </p:pic>
      <p:sp>
        <p:nvSpPr>
          <p:cNvPr id="8" name="Google Shape;916;p39">
            <a:extLst>
              <a:ext uri="{FF2B5EF4-FFF2-40B4-BE49-F238E27FC236}">
                <a16:creationId xmlns:a16="http://schemas.microsoft.com/office/drawing/2014/main" id="{D29D6082-C405-471A-8448-1FB1F86BAFDD}"/>
              </a:ext>
            </a:extLst>
          </p:cNvPr>
          <p:cNvSpPr txBox="1">
            <a:spLocks/>
          </p:cNvSpPr>
          <p:nvPr/>
        </p:nvSpPr>
        <p:spPr>
          <a:xfrm>
            <a:off x="470861" y="1086264"/>
            <a:ext cx="4857671" cy="239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100"/>
            </a:pPr>
            <a:r>
              <a:rPr lang="fr-FR" dirty="0"/>
              <a:t>Au cours de ces dernières années, les applications informatiques ont facilité la vie de tout le monde, y compris les entreprises, les universités ( administration, étudiants..), etc…</a:t>
            </a:r>
          </a:p>
          <a:p>
            <a:pPr algn="l">
              <a:buSzPts val="1100"/>
            </a:pPr>
            <a:endParaRPr lang="fr-FR" dirty="0"/>
          </a:p>
          <a:p>
            <a:pPr algn="l">
              <a:buSzPts val="1100"/>
            </a:pPr>
            <a:endParaRPr lang="fr-FR" dirty="0"/>
          </a:p>
        </p:txBody>
      </p:sp>
      <p:sp>
        <p:nvSpPr>
          <p:cNvPr id="42" name="Google Shape;710;p29">
            <a:extLst>
              <a:ext uri="{FF2B5EF4-FFF2-40B4-BE49-F238E27FC236}">
                <a16:creationId xmlns:a16="http://schemas.microsoft.com/office/drawing/2014/main" id="{587360DC-7A7E-43CF-88A8-4F3820B6CE07}"/>
              </a:ext>
            </a:extLst>
          </p:cNvPr>
          <p:cNvSpPr txBox="1">
            <a:spLocks/>
          </p:cNvSpPr>
          <p:nvPr/>
        </p:nvSpPr>
        <p:spPr>
          <a:xfrm>
            <a:off x="8050983" y="4640912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04</a:t>
            </a:r>
            <a:endParaRPr lang="en" dirty="0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54D44FBC-8AC8-4CCD-ACF0-BBB80EBAE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533" y="982426"/>
            <a:ext cx="3658486" cy="36584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Etude de l’existant</a:t>
            </a:r>
            <a:endParaRPr dirty="0"/>
          </a:p>
        </p:txBody>
      </p:sp>
      <p:grpSp>
        <p:nvGrpSpPr>
          <p:cNvPr id="931" name="Google Shape;931;p4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9C3221C9-E667-445A-8F87-F29BAAA7F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265141" y="158961"/>
            <a:ext cx="2368017" cy="606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6558388" y="32204"/>
            <a:ext cx="2368017" cy="572700"/>
          </a:xfrm>
          <a:prstGeom prst="rect">
            <a:avLst/>
          </a:prstGeom>
        </p:spPr>
      </p:pic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06</a:t>
            </a:r>
            <a:endParaRPr lang="en" dirty="0"/>
          </a:p>
        </p:txBody>
      </p:sp>
      <p:sp>
        <p:nvSpPr>
          <p:cNvPr id="81" name="TextBox 8">
            <a:extLst>
              <a:ext uri="{FF2B5EF4-FFF2-40B4-BE49-F238E27FC236}">
                <a16:creationId xmlns:a16="http://schemas.microsoft.com/office/drawing/2014/main" id="{60F3FAB4-253D-45F8-9502-6DAC36C3CB88}"/>
              </a:ext>
            </a:extLst>
          </p:cNvPr>
          <p:cNvSpPr txBox="1"/>
          <p:nvPr/>
        </p:nvSpPr>
        <p:spPr>
          <a:xfrm>
            <a:off x="1835552" y="890312"/>
            <a:ext cx="159598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13"/>
              </a:lnSpc>
            </a:pPr>
            <a:r>
              <a:rPr lang="en-US" sz="1800" b="1" dirty="0">
                <a:solidFill>
                  <a:schemeClr val="accent5"/>
                </a:solidFill>
                <a:latin typeface="Roboto" panose="020B0604020202020204" charset="0"/>
                <a:ea typeface="Roboto" panose="020B0604020202020204" charset="0"/>
              </a:rPr>
              <a:t>GITHUB</a:t>
            </a: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4267DB4C-7647-4A15-90ED-C73EFE3D0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17" y="1354257"/>
            <a:ext cx="2170915" cy="2170915"/>
          </a:xfrm>
          <a:prstGeom prst="rect">
            <a:avLst/>
          </a:prstGeom>
        </p:spPr>
      </p:pic>
      <p:sp>
        <p:nvSpPr>
          <p:cNvPr id="87" name="TextBox 8">
            <a:extLst>
              <a:ext uri="{FF2B5EF4-FFF2-40B4-BE49-F238E27FC236}">
                <a16:creationId xmlns:a16="http://schemas.microsoft.com/office/drawing/2014/main" id="{65D2846B-B2EC-4447-8EFC-121368254AEE}"/>
              </a:ext>
            </a:extLst>
          </p:cNvPr>
          <p:cNvSpPr txBox="1"/>
          <p:nvPr/>
        </p:nvSpPr>
        <p:spPr>
          <a:xfrm>
            <a:off x="6558388" y="931064"/>
            <a:ext cx="159598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13"/>
              </a:lnSpc>
            </a:pPr>
            <a:r>
              <a:rPr lang="en-US" sz="1800" b="1" dirty="0">
                <a:solidFill>
                  <a:schemeClr val="accent5"/>
                </a:solidFill>
                <a:latin typeface="Roboto" panose="020B0604020202020204" charset="0"/>
                <a:ea typeface="Roboto" panose="020B0604020202020204" charset="0"/>
              </a:rPr>
              <a:t>Trello</a:t>
            </a:r>
          </a:p>
        </p:txBody>
      </p:sp>
      <p:pic>
        <p:nvPicPr>
          <p:cNvPr id="726" name="Image 725">
            <a:extLst>
              <a:ext uri="{FF2B5EF4-FFF2-40B4-BE49-F238E27FC236}">
                <a16:creationId xmlns:a16="http://schemas.microsoft.com/office/drawing/2014/main" id="{3C3742F5-C7FF-447D-9C27-CAC07C217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854" y="2019006"/>
            <a:ext cx="3074282" cy="944864"/>
          </a:xfrm>
          <a:prstGeom prst="rect">
            <a:avLst/>
          </a:prstGeom>
        </p:spPr>
      </p:pic>
      <p:sp>
        <p:nvSpPr>
          <p:cNvPr id="95" name="Google Shape;916;p39">
            <a:extLst>
              <a:ext uri="{FF2B5EF4-FFF2-40B4-BE49-F238E27FC236}">
                <a16:creationId xmlns:a16="http://schemas.microsoft.com/office/drawing/2014/main" id="{3BEEB5B0-4578-4290-BC30-1A858BF20F93}"/>
              </a:ext>
            </a:extLst>
          </p:cNvPr>
          <p:cNvSpPr txBox="1">
            <a:spLocks/>
          </p:cNvSpPr>
          <p:nvPr/>
        </p:nvSpPr>
        <p:spPr>
          <a:xfrm>
            <a:off x="1102863" y="3422811"/>
            <a:ext cx="4485138" cy="81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SzPts val="1100"/>
              <a:buFontTx/>
              <a:buChar char="-"/>
            </a:pPr>
            <a:r>
              <a:rPr lang="fr-FR" sz="1600" dirty="0"/>
              <a:t>Site web</a:t>
            </a:r>
          </a:p>
          <a:p>
            <a:pPr marL="342900" indent="-342900" algn="l">
              <a:buSzPts val="1100"/>
              <a:buFontTx/>
              <a:buChar char="-"/>
            </a:pPr>
            <a:r>
              <a:rPr lang="fr-FR" sz="1600" dirty="0"/>
              <a:t>Service cloud</a:t>
            </a:r>
          </a:p>
          <a:p>
            <a:pPr marL="342900" indent="-342900" algn="l">
              <a:buSzPts val="1100"/>
              <a:buFontTx/>
              <a:buChar char="-"/>
            </a:pPr>
            <a:r>
              <a:rPr lang="fr-FR" sz="1600" dirty="0"/>
              <a:t>Gestion de code</a:t>
            </a:r>
          </a:p>
          <a:p>
            <a:pPr marL="342900" indent="-342900" algn="l">
              <a:buSzPts val="1100"/>
              <a:buFontTx/>
              <a:buChar char="-"/>
            </a:pPr>
            <a:r>
              <a:rPr lang="fr-FR" sz="1600" dirty="0"/>
              <a:t>Suivi et contrôle des modifications</a:t>
            </a:r>
          </a:p>
        </p:txBody>
      </p:sp>
      <p:sp>
        <p:nvSpPr>
          <p:cNvPr id="96" name="Google Shape;916;p39">
            <a:extLst>
              <a:ext uri="{FF2B5EF4-FFF2-40B4-BE49-F238E27FC236}">
                <a16:creationId xmlns:a16="http://schemas.microsoft.com/office/drawing/2014/main" id="{16C7B321-E9FC-4FD9-8C10-9FF40CBF616F}"/>
              </a:ext>
            </a:extLst>
          </p:cNvPr>
          <p:cNvSpPr txBox="1">
            <a:spLocks/>
          </p:cNvSpPr>
          <p:nvPr/>
        </p:nvSpPr>
        <p:spPr>
          <a:xfrm>
            <a:off x="5253854" y="3422811"/>
            <a:ext cx="4485138" cy="81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SzPts val="1100"/>
              <a:buFontTx/>
              <a:buChar char="-"/>
            </a:pPr>
            <a:r>
              <a:rPr lang="fr-FR" sz="1600" dirty="0"/>
              <a:t>Outil collaboratif</a:t>
            </a:r>
          </a:p>
          <a:p>
            <a:pPr marL="342900" indent="-342900" algn="l">
              <a:buSzPts val="1100"/>
              <a:buFontTx/>
              <a:buChar char="-"/>
            </a:pPr>
            <a:r>
              <a:rPr lang="fr-FR" sz="1600" dirty="0"/>
              <a:t>Gestion de projet en ligne</a:t>
            </a:r>
          </a:p>
          <a:p>
            <a:pPr marL="342900" indent="-342900" algn="l">
              <a:buSzPts val="1100"/>
              <a:buFontTx/>
              <a:buChar char="-"/>
            </a:pPr>
            <a:r>
              <a:rPr lang="fr-FR" sz="1600" dirty="0"/>
              <a:t>Contrôler à distance les projets</a:t>
            </a:r>
          </a:p>
        </p:txBody>
      </p:sp>
      <p:sp>
        <p:nvSpPr>
          <p:cNvPr id="97" name="Google Shape;809;p34">
            <a:extLst>
              <a:ext uri="{FF2B5EF4-FFF2-40B4-BE49-F238E27FC236}">
                <a16:creationId xmlns:a16="http://schemas.microsoft.com/office/drawing/2014/main" id="{E070B4D9-9D02-4A7B-AB87-FC1C5D86E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ETUDE DE L’ÉXISTANT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36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38E4292-E959-4F1C-A237-BD0AB9674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11" b="91534" l="9744" r="89776">
                        <a14:foregroundMark x1="41693" y1="91693" x2="41693" y2="91693"/>
                        <a14:backgroundMark x1="60383" y1="18850" x2="60383" y2="18850"/>
                        <a14:backgroundMark x1="64058" y1="19649" x2="72684" y2="11022"/>
                        <a14:backgroundMark x1="60064" y1="19649" x2="60863" y2="7029"/>
                        <a14:backgroundMark x1="60863" y1="7029" x2="63419" y2="2077"/>
                        <a14:backgroundMark x1="63099" y1="10064" x2="66773" y2="25399"/>
                        <a14:backgroundMark x1="66773" y1="25399" x2="84026" y2="21725"/>
                        <a14:backgroundMark x1="84026" y1="21725" x2="84345" y2="20767"/>
                        <a14:backgroundMark x1="58946" y1="9265" x2="66454" y2="26837"/>
                        <a14:backgroundMark x1="66454" y1="26837" x2="82428" y2="25399"/>
                        <a14:backgroundMark x1="82428" y1="25399" x2="84345" y2="23482"/>
                        <a14:backgroundMark x1="58147" y1="20447" x2="71565" y2="16773"/>
                        <a14:backgroundMark x1="54153" y1="21246" x2="69649" y2="17412"/>
                        <a14:backgroundMark x1="58147" y1="20128" x2="73003" y2="13259"/>
                        <a14:backgroundMark x1="73003" y1="13259" x2="60224" y2="11821"/>
                        <a14:backgroundMark x1="60224" y1="11821" x2="80351" y2="7827"/>
                        <a14:backgroundMark x1="80351" y1="7827" x2="64537" y2="5272"/>
                        <a14:backgroundMark x1="64537" y1="5272" x2="64537" y2="6230"/>
                        <a14:backgroundMark x1="58626" y1="33227" x2="57827" y2="29712"/>
                        <a14:backgroundMark x1="56709" y1="33227" x2="60703" y2="33546"/>
                        <a14:backgroundMark x1="55272" y1="36581" x2="52556" y2="35463"/>
                        <a14:backgroundMark x1="54792" y1="36102" x2="57348" y2="319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9866" y="549683"/>
            <a:ext cx="4044134" cy="4044134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7" t="36125" r="9400" b="43771"/>
          <a:stretch/>
        </p:blipFill>
        <p:spPr>
          <a:xfrm>
            <a:off x="6558388" y="32204"/>
            <a:ext cx="2368017" cy="572700"/>
          </a:xfrm>
          <a:prstGeom prst="rect">
            <a:avLst/>
          </a:prstGeom>
        </p:spPr>
      </p:pic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07</a:t>
            </a:r>
            <a:endParaRPr lang="en" dirty="0"/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4267DB4C-7647-4A15-90ED-C73EFE3D0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276" y="1981274"/>
            <a:ext cx="1159195" cy="1159195"/>
          </a:xfrm>
          <a:prstGeom prst="rect">
            <a:avLst/>
          </a:prstGeom>
        </p:spPr>
      </p:pic>
      <p:pic>
        <p:nvPicPr>
          <p:cNvPr id="726" name="Image 725">
            <a:extLst>
              <a:ext uri="{FF2B5EF4-FFF2-40B4-BE49-F238E27FC236}">
                <a16:creationId xmlns:a16="http://schemas.microsoft.com/office/drawing/2014/main" id="{3C3742F5-C7FF-447D-9C27-CAC07C217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6650" y="1303111"/>
            <a:ext cx="1732446" cy="532459"/>
          </a:xfrm>
          <a:prstGeom prst="rect">
            <a:avLst/>
          </a:prstGeom>
        </p:spPr>
      </p:pic>
      <p:sp>
        <p:nvSpPr>
          <p:cNvPr id="95" name="Google Shape;916;p39">
            <a:extLst>
              <a:ext uri="{FF2B5EF4-FFF2-40B4-BE49-F238E27FC236}">
                <a16:creationId xmlns:a16="http://schemas.microsoft.com/office/drawing/2014/main" id="{3BEEB5B0-4578-4290-BC30-1A858BF20F93}"/>
              </a:ext>
            </a:extLst>
          </p:cNvPr>
          <p:cNvSpPr txBox="1">
            <a:spLocks/>
          </p:cNvSpPr>
          <p:nvPr/>
        </p:nvSpPr>
        <p:spPr>
          <a:xfrm>
            <a:off x="567551" y="2103016"/>
            <a:ext cx="5036259" cy="207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FFFFFF"/>
                </a:solidFill>
              </a:rPr>
              <a:t>Outils incomplets dans le cadre gestion des PFEs.</a:t>
            </a:r>
          </a:p>
          <a:p>
            <a:pPr marL="342900" indent="-342900" algn="l">
              <a:buSzPts val="1100"/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FFFFFF"/>
              </a:solidFill>
            </a:endParaRPr>
          </a:p>
          <a:p>
            <a:pPr marL="342900" indent="-342900" algn="l"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FFFFFF"/>
                </a:solidFill>
              </a:rPr>
              <a:t>Outils non-dédiés spécifiquement aux projets de fin d’études </a:t>
            </a:r>
          </a:p>
          <a:p>
            <a:pPr marL="285750" indent="-285750" algn="l">
              <a:buSzPts val="1100"/>
              <a:buFontTx/>
              <a:buChar char="-"/>
            </a:pPr>
            <a:endParaRPr lang="fr-FR" sz="1600" dirty="0"/>
          </a:p>
        </p:txBody>
      </p:sp>
      <p:sp>
        <p:nvSpPr>
          <p:cNvPr id="97" name="Google Shape;809;p34">
            <a:extLst>
              <a:ext uri="{FF2B5EF4-FFF2-40B4-BE49-F238E27FC236}">
                <a16:creationId xmlns:a16="http://schemas.microsoft.com/office/drawing/2014/main" id="{E070B4D9-9D02-4A7B-AB87-FC1C5D86E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95" y="1091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CRITIQUE DE L’ÉXISTANT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48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03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451" name="Google Shape;1451;p58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5"/>
                </a:solidFill>
              </a:rPr>
              <a:t>Problématique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10055B-A229-4FDC-AB8A-5F4982C9A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4" b="89871" l="5556" r="89940">
                        <a14:foregroundMark x1="27628" y1="26293" x2="27628" y2="26293"/>
                        <a14:foregroundMark x1="24024" y1="34914" x2="24024" y2="34914"/>
                        <a14:foregroundMark x1="16817" y1="32112" x2="16817" y2="32112"/>
                        <a14:foregroundMark x1="13814" y1="51940" x2="13814" y2="51940"/>
                        <a14:foregroundMark x1="5556" y1="29741" x2="5556" y2="29741"/>
                        <a14:foregroundMark x1="22372" y1="41810" x2="13514" y2="71767"/>
                        <a14:foregroundMark x1="43694" y1="56034" x2="43694" y2="56034"/>
                        <a14:foregroundMark x1="46697" y1="59052" x2="53904" y2="53233"/>
                        <a14:foregroundMark x1="53904" y1="53233" x2="58559" y2="45259"/>
                        <a14:foregroundMark x1="69820" y1="46983" x2="71622" y2="40086"/>
                        <a14:foregroundMark x1="35886" y1="43319" x2="35886" y2="43319"/>
                        <a14:backgroundMark x1="85135" y1="40948" x2="85135" y2="40948"/>
                        <a14:backgroundMark x1="16817" y1="75862" x2="16817" y2="75862"/>
                        <a14:backgroundMark x1="16667" y1="74784" x2="16667" y2="74784"/>
                        <a14:backgroundMark x1="34985" y1="71552" x2="34985" y2="71552"/>
                        <a14:backgroundMark x1="54805" y1="82328" x2="54805" y2="82328"/>
                        <a14:backgroundMark x1="55706" y1="79526" x2="55706" y2="79526"/>
                        <a14:backgroundMark x1="56156" y1="60560" x2="56156" y2="60560"/>
                        <a14:backgroundMark x1="38438" y1="47198" x2="38438" y2="47198"/>
                        <a14:backgroundMark x1="30030" y1="52586" x2="30030" y2="52586"/>
                        <a14:backgroundMark x1="35285" y1="71121" x2="35285" y2="7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7241" y="1353379"/>
            <a:ext cx="3497565" cy="2436742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2C8ADC8B-86CF-4F5B-9ECB-EFC1C902B4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7" t="36125" r="9400" b="43771"/>
          <a:stretch/>
        </p:blipFill>
        <p:spPr>
          <a:xfrm>
            <a:off x="265141" y="158961"/>
            <a:ext cx="2368017" cy="606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0778BA34-4155-4936-98BA-AD7F78A94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36125" r="9400" b="43771"/>
          <a:stretch/>
        </p:blipFill>
        <p:spPr>
          <a:xfrm>
            <a:off x="6558388" y="32204"/>
            <a:ext cx="2368017" cy="572700"/>
          </a:xfrm>
          <a:prstGeom prst="rect">
            <a:avLst/>
          </a:prstGeom>
        </p:spPr>
      </p:pic>
      <p:sp>
        <p:nvSpPr>
          <p:cNvPr id="47" name="Google Shape;710;p29">
            <a:extLst>
              <a:ext uri="{FF2B5EF4-FFF2-40B4-BE49-F238E27FC236}">
                <a16:creationId xmlns:a16="http://schemas.microsoft.com/office/drawing/2014/main" id="{A655F3A8-9EB6-44E8-9716-BD775E0CC154}"/>
              </a:ext>
            </a:extLst>
          </p:cNvPr>
          <p:cNvSpPr txBox="1">
            <a:spLocks/>
          </p:cNvSpPr>
          <p:nvPr/>
        </p:nvSpPr>
        <p:spPr>
          <a:xfrm>
            <a:off x="817398" y="4753801"/>
            <a:ext cx="1018154" cy="3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600" dirty="0"/>
              <a:t>09</a:t>
            </a:r>
            <a:endParaRPr lang="en" dirty="0"/>
          </a:p>
        </p:txBody>
      </p:sp>
      <p:sp>
        <p:nvSpPr>
          <p:cNvPr id="13" name="Google Shape;1230;p49">
            <a:extLst>
              <a:ext uri="{FF2B5EF4-FFF2-40B4-BE49-F238E27FC236}">
                <a16:creationId xmlns:a16="http://schemas.microsoft.com/office/drawing/2014/main" id="{06A1D5A4-8A08-4A08-9DEF-6C199E169A4B}"/>
              </a:ext>
            </a:extLst>
          </p:cNvPr>
          <p:cNvSpPr/>
          <p:nvPr/>
        </p:nvSpPr>
        <p:spPr>
          <a:xfrm>
            <a:off x="613962" y="1349442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248F3E-D05E-4998-9023-B006B469C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4726" y="1497413"/>
            <a:ext cx="3103840" cy="2720353"/>
          </a:xfrm>
          <a:prstGeom prst="rect">
            <a:avLst/>
          </a:prstGeom>
        </p:spPr>
      </p:pic>
      <p:sp>
        <p:nvSpPr>
          <p:cNvPr id="16" name="Google Shape;916;p39">
            <a:extLst>
              <a:ext uri="{FF2B5EF4-FFF2-40B4-BE49-F238E27FC236}">
                <a16:creationId xmlns:a16="http://schemas.microsoft.com/office/drawing/2014/main" id="{81BC120A-F9D4-4946-848C-36C620085C68}"/>
              </a:ext>
            </a:extLst>
          </p:cNvPr>
          <p:cNvSpPr txBox="1">
            <a:spLocks/>
          </p:cNvSpPr>
          <p:nvPr/>
        </p:nvSpPr>
        <p:spPr>
          <a:xfrm>
            <a:off x="1230561" y="2014481"/>
            <a:ext cx="5036259" cy="53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100"/>
            </a:pPr>
            <a:r>
              <a:rPr lang="fr-FR" sz="1600" dirty="0">
                <a:solidFill>
                  <a:srgbClr val="FFFFFF"/>
                </a:solidFill>
              </a:rPr>
              <a:t>Stratégie couteuse en termes de temps et argents.</a:t>
            </a:r>
          </a:p>
          <a:p>
            <a:pPr algn="l">
              <a:buSzPts val="1100"/>
            </a:pPr>
            <a:endParaRPr lang="fr-FR" sz="1600" dirty="0">
              <a:solidFill>
                <a:srgbClr val="FFFFFF"/>
              </a:solidFill>
            </a:endParaRPr>
          </a:p>
        </p:txBody>
      </p:sp>
      <p:sp>
        <p:nvSpPr>
          <p:cNvPr id="17" name="Google Shape;916;p39">
            <a:extLst>
              <a:ext uri="{FF2B5EF4-FFF2-40B4-BE49-F238E27FC236}">
                <a16:creationId xmlns:a16="http://schemas.microsoft.com/office/drawing/2014/main" id="{70A2483B-5A75-456F-BC13-39615B6BEF92}"/>
              </a:ext>
            </a:extLst>
          </p:cNvPr>
          <p:cNvSpPr txBox="1">
            <a:spLocks/>
          </p:cNvSpPr>
          <p:nvPr/>
        </p:nvSpPr>
        <p:spPr>
          <a:xfrm>
            <a:off x="1230561" y="1349442"/>
            <a:ext cx="4697752" cy="53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100"/>
            </a:pPr>
            <a:r>
              <a:rPr lang="fr-FR" sz="1600" dirty="0">
                <a:solidFill>
                  <a:srgbClr val="FFFFFF"/>
                </a:solidFill>
              </a:rPr>
              <a:t>Stratégie de suivi classique.</a:t>
            </a:r>
          </a:p>
        </p:txBody>
      </p:sp>
      <p:sp>
        <p:nvSpPr>
          <p:cNvPr id="18" name="Google Shape;916;p39">
            <a:extLst>
              <a:ext uri="{FF2B5EF4-FFF2-40B4-BE49-F238E27FC236}">
                <a16:creationId xmlns:a16="http://schemas.microsoft.com/office/drawing/2014/main" id="{9C3FA509-8DBF-4915-96E6-F2555EFF0915}"/>
              </a:ext>
            </a:extLst>
          </p:cNvPr>
          <p:cNvSpPr txBox="1">
            <a:spLocks/>
          </p:cNvSpPr>
          <p:nvPr/>
        </p:nvSpPr>
        <p:spPr>
          <a:xfrm>
            <a:off x="1230561" y="2679520"/>
            <a:ext cx="5036259" cy="40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100"/>
            </a:pPr>
            <a:r>
              <a:rPr lang="fr-FR" sz="1600" dirty="0">
                <a:solidFill>
                  <a:srgbClr val="FFFFFF"/>
                </a:solidFill>
              </a:rPr>
              <a:t>Démotivation de plusieurs étudiants.</a:t>
            </a:r>
            <a:endParaRPr lang="fr-FR" sz="1600" dirty="0"/>
          </a:p>
        </p:txBody>
      </p:sp>
      <p:sp>
        <p:nvSpPr>
          <p:cNvPr id="19" name="Google Shape;916;p39">
            <a:extLst>
              <a:ext uri="{FF2B5EF4-FFF2-40B4-BE49-F238E27FC236}">
                <a16:creationId xmlns:a16="http://schemas.microsoft.com/office/drawing/2014/main" id="{EE0F23F1-1A0F-4B6A-B3D7-58754E793A75}"/>
              </a:ext>
            </a:extLst>
          </p:cNvPr>
          <p:cNvSpPr txBox="1">
            <a:spLocks/>
          </p:cNvSpPr>
          <p:nvPr/>
        </p:nvSpPr>
        <p:spPr>
          <a:xfrm>
            <a:off x="1230562" y="3384141"/>
            <a:ext cx="5036259" cy="53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100"/>
            </a:pPr>
            <a:r>
              <a:rPr lang="fr-FR" sz="1600" dirty="0">
                <a:solidFill>
                  <a:srgbClr val="FFFFFF"/>
                </a:solidFill>
              </a:rPr>
              <a:t>Risque de perte de certains documents.</a:t>
            </a:r>
          </a:p>
          <a:p>
            <a:pPr algn="l">
              <a:buSzPts val="1100"/>
            </a:pPr>
            <a:endParaRPr lang="fr-FR" sz="1600" dirty="0">
              <a:solidFill>
                <a:srgbClr val="FFFFFF"/>
              </a:solidFill>
            </a:endParaRPr>
          </a:p>
        </p:txBody>
      </p:sp>
      <p:grpSp>
        <p:nvGrpSpPr>
          <p:cNvPr id="20" name="Google Shape;10438;p77">
            <a:extLst>
              <a:ext uri="{FF2B5EF4-FFF2-40B4-BE49-F238E27FC236}">
                <a16:creationId xmlns:a16="http://schemas.microsoft.com/office/drawing/2014/main" id="{C912C5A4-4B9A-4D64-93F5-7F553C805BBB}"/>
              </a:ext>
            </a:extLst>
          </p:cNvPr>
          <p:cNvGrpSpPr/>
          <p:nvPr/>
        </p:nvGrpSpPr>
        <p:grpSpPr>
          <a:xfrm>
            <a:off x="634262" y="2014481"/>
            <a:ext cx="366269" cy="366240"/>
            <a:chOff x="-65131525" y="1914325"/>
            <a:chExt cx="316650" cy="316625"/>
          </a:xfrm>
          <a:solidFill>
            <a:schemeClr val="accent5">
              <a:lumMod val="75000"/>
            </a:schemeClr>
          </a:solidFill>
        </p:grpSpPr>
        <p:sp>
          <p:nvSpPr>
            <p:cNvPr id="21" name="Google Shape;10439;p77">
              <a:extLst>
                <a:ext uri="{FF2B5EF4-FFF2-40B4-BE49-F238E27FC236}">
                  <a16:creationId xmlns:a16="http://schemas.microsoft.com/office/drawing/2014/main" id="{30CA961A-AF13-4187-A249-F7736EBCF179}"/>
                </a:ext>
              </a:extLst>
            </p:cNvPr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440;p77">
              <a:extLst>
                <a:ext uri="{FF2B5EF4-FFF2-40B4-BE49-F238E27FC236}">
                  <a16:creationId xmlns:a16="http://schemas.microsoft.com/office/drawing/2014/main" id="{879D8BE6-15B1-4DCB-9A63-3FEA6E5E43BA}"/>
                </a:ext>
              </a:extLst>
            </p:cNvPr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" name="Google Shape;10069;p75">
            <a:extLst>
              <a:ext uri="{FF2B5EF4-FFF2-40B4-BE49-F238E27FC236}">
                <a16:creationId xmlns:a16="http://schemas.microsoft.com/office/drawing/2014/main" id="{F476CD8E-1B8A-4A89-B657-515854A1021A}"/>
              </a:ext>
            </a:extLst>
          </p:cNvPr>
          <p:cNvGrpSpPr/>
          <p:nvPr/>
        </p:nvGrpSpPr>
        <p:grpSpPr>
          <a:xfrm>
            <a:off x="634262" y="2642127"/>
            <a:ext cx="353228" cy="404753"/>
            <a:chOff x="5053900" y="3804850"/>
            <a:chExt cx="483150" cy="483125"/>
          </a:xfrm>
          <a:solidFill>
            <a:schemeClr val="accent5"/>
          </a:solidFill>
        </p:grpSpPr>
        <p:sp>
          <p:nvSpPr>
            <p:cNvPr id="24" name="Google Shape;10070;p75">
              <a:extLst>
                <a:ext uri="{FF2B5EF4-FFF2-40B4-BE49-F238E27FC236}">
                  <a16:creationId xmlns:a16="http://schemas.microsoft.com/office/drawing/2014/main" id="{CA8265CE-EC38-4554-B0F1-A0722385671D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10071;p75">
              <a:extLst>
                <a:ext uri="{FF2B5EF4-FFF2-40B4-BE49-F238E27FC236}">
                  <a16:creationId xmlns:a16="http://schemas.microsoft.com/office/drawing/2014/main" id="{A5BD5939-81BF-44CB-A61B-126092EAFF6C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6" name="Google Shape;10072;p75">
              <a:extLst>
                <a:ext uri="{FF2B5EF4-FFF2-40B4-BE49-F238E27FC236}">
                  <a16:creationId xmlns:a16="http://schemas.microsoft.com/office/drawing/2014/main" id="{EB0C8117-7D62-4D95-A75A-2C084D55A71E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7" name="Google Shape;10073;p75">
              <a:extLst>
                <a:ext uri="{FF2B5EF4-FFF2-40B4-BE49-F238E27FC236}">
                  <a16:creationId xmlns:a16="http://schemas.microsoft.com/office/drawing/2014/main" id="{2D35B469-49B5-42C9-9CAB-311508584276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28" name="Google Shape;10491;p77">
            <a:extLst>
              <a:ext uri="{FF2B5EF4-FFF2-40B4-BE49-F238E27FC236}">
                <a16:creationId xmlns:a16="http://schemas.microsoft.com/office/drawing/2014/main" id="{7AE89416-6C6B-4242-9B08-9F36D0F89E18}"/>
              </a:ext>
            </a:extLst>
          </p:cNvPr>
          <p:cNvGrpSpPr/>
          <p:nvPr/>
        </p:nvGrpSpPr>
        <p:grpSpPr>
          <a:xfrm>
            <a:off x="656327" y="3379177"/>
            <a:ext cx="366269" cy="359907"/>
            <a:chOff x="-60988625" y="2310475"/>
            <a:chExt cx="316650" cy="311150"/>
          </a:xfrm>
          <a:solidFill>
            <a:schemeClr val="tx1">
              <a:lumMod val="50000"/>
            </a:schemeClr>
          </a:solidFill>
        </p:grpSpPr>
        <p:sp>
          <p:nvSpPr>
            <p:cNvPr id="29" name="Google Shape;10492;p77">
              <a:extLst>
                <a:ext uri="{FF2B5EF4-FFF2-40B4-BE49-F238E27FC236}">
                  <a16:creationId xmlns:a16="http://schemas.microsoft.com/office/drawing/2014/main" id="{D8EE8E43-F887-4E41-9CCA-B32F76830FA9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493;p77">
              <a:extLst>
                <a:ext uri="{FF2B5EF4-FFF2-40B4-BE49-F238E27FC236}">
                  <a16:creationId xmlns:a16="http://schemas.microsoft.com/office/drawing/2014/main" id="{D7F68611-148F-4503-B807-4FA69E965AE6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494;p77">
              <a:extLst>
                <a:ext uri="{FF2B5EF4-FFF2-40B4-BE49-F238E27FC236}">
                  <a16:creationId xmlns:a16="http://schemas.microsoft.com/office/drawing/2014/main" id="{43486A91-7B82-468C-B385-F56F612EA8C7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495;p77">
              <a:extLst>
                <a:ext uri="{FF2B5EF4-FFF2-40B4-BE49-F238E27FC236}">
                  <a16:creationId xmlns:a16="http://schemas.microsoft.com/office/drawing/2014/main" id="{38A3B20C-519E-4359-9228-2A04031669C4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0496;p77">
              <a:extLst>
                <a:ext uri="{FF2B5EF4-FFF2-40B4-BE49-F238E27FC236}">
                  <a16:creationId xmlns:a16="http://schemas.microsoft.com/office/drawing/2014/main" id="{E8227EA8-DFB2-4EBC-A77C-813F126D453E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0497;p77">
              <a:extLst>
                <a:ext uri="{FF2B5EF4-FFF2-40B4-BE49-F238E27FC236}">
                  <a16:creationId xmlns:a16="http://schemas.microsoft.com/office/drawing/2014/main" id="{B0B7FFCF-BFA8-4DAE-BA2F-622E6E5406B7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19990552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6BBD781-FF8C-48CC-88ED-CE48BA3C11D3}">
  <we:reference id="wa104381063" version="1.0.0.1" store="fr-F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378</Words>
  <Application>Microsoft Office PowerPoint</Application>
  <PresentationFormat>Affichage à l'écran (16:9)</PresentationFormat>
  <Paragraphs>138</Paragraphs>
  <Slides>34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Times New Roman</vt:lpstr>
      <vt:lpstr>Raleway</vt:lpstr>
      <vt:lpstr>Oswald</vt:lpstr>
      <vt:lpstr>Roboto</vt:lpstr>
      <vt:lpstr>Arial</vt:lpstr>
      <vt:lpstr>Software Development Bussines Plan by Slidesgo</vt:lpstr>
      <vt:lpstr>PRÉSENTATION DU PROJET: ESPRIT PFE</vt:lpstr>
      <vt:lpstr>Plan</vt:lpstr>
      <vt:lpstr>01</vt:lpstr>
      <vt:lpstr>Présentation PowerPoint</vt:lpstr>
      <vt:lpstr>02</vt:lpstr>
      <vt:lpstr>ETUDE DE L’ÉXISTANT</vt:lpstr>
      <vt:lpstr>CRITIQUE DE L’ÉXISTANT</vt:lpstr>
      <vt:lpstr>03</vt:lpstr>
      <vt:lpstr>Présentation PowerPoint</vt:lpstr>
      <vt:lpstr>04</vt:lpstr>
      <vt:lpstr>Présentation PowerPoint</vt:lpstr>
      <vt:lpstr>05</vt:lpstr>
      <vt:lpstr>Besoins fonctionnels</vt:lpstr>
      <vt:lpstr>BESOINS NON-FONCTIONNELS</vt:lpstr>
      <vt:lpstr>06</vt:lpstr>
      <vt:lpstr>Présentation PowerPoint</vt:lpstr>
      <vt:lpstr>07</vt:lpstr>
      <vt:lpstr>Présentation PowerPoint</vt:lpstr>
      <vt:lpstr>08</vt:lpstr>
      <vt:lpstr>VERSION DESKTOP</vt:lpstr>
      <vt:lpstr>VERSION DESKTOP</vt:lpstr>
      <vt:lpstr>VERSION MOBILE</vt:lpstr>
      <vt:lpstr>VERSION MOBILE</vt:lpstr>
      <vt:lpstr>VERSION WEB</vt:lpstr>
      <vt:lpstr>VERSION WEB</vt:lpstr>
      <vt:lpstr>VERSION WEB</vt:lpstr>
      <vt:lpstr>VERSION WEB</vt:lpstr>
      <vt:lpstr>09</vt:lpstr>
      <vt:lpstr>PUBLIC CIBLE</vt:lpstr>
      <vt:lpstr>PRODUIT</vt:lpstr>
      <vt:lpstr>COMMENT PROMOUVOIR</vt:lpstr>
      <vt:lpstr>10</vt:lpstr>
      <vt:lpstr>Présentation PowerPoint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PROJET: ESPRIT PFE</dc:title>
  <cp:lastModifiedBy>dhafer harbaoui</cp:lastModifiedBy>
  <cp:revision>59</cp:revision>
  <dcterms:modified xsi:type="dcterms:W3CDTF">2021-02-19T09:34:46Z</dcterms:modified>
</cp:coreProperties>
</file>